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70"/>
  </p:notesMasterIdLst>
  <p:sldIdLst>
    <p:sldId id="256" r:id="rId3"/>
    <p:sldId id="3274" r:id="rId4"/>
    <p:sldId id="3298" r:id="rId5"/>
    <p:sldId id="336" r:id="rId6"/>
    <p:sldId id="334" r:id="rId7"/>
    <p:sldId id="338" r:id="rId8"/>
    <p:sldId id="329" r:id="rId9"/>
    <p:sldId id="339" r:id="rId10"/>
    <p:sldId id="287" r:id="rId11"/>
    <p:sldId id="3306" r:id="rId12"/>
    <p:sldId id="3307" r:id="rId13"/>
    <p:sldId id="3308" r:id="rId14"/>
    <p:sldId id="3309" r:id="rId15"/>
    <p:sldId id="3310" r:id="rId16"/>
    <p:sldId id="3311" r:id="rId17"/>
    <p:sldId id="3312" r:id="rId18"/>
    <p:sldId id="3313" r:id="rId19"/>
    <p:sldId id="3314" r:id="rId20"/>
    <p:sldId id="3317" r:id="rId21"/>
    <p:sldId id="3318" r:id="rId22"/>
    <p:sldId id="3319" r:id="rId23"/>
    <p:sldId id="3320" r:id="rId24"/>
    <p:sldId id="3321" r:id="rId25"/>
    <p:sldId id="3322" r:id="rId26"/>
    <p:sldId id="3323" r:id="rId27"/>
    <p:sldId id="3324" r:id="rId28"/>
    <p:sldId id="3325" r:id="rId29"/>
    <p:sldId id="3326" r:id="rId30"/>
    <p:sldId id="3327" r:id="rId31"/>
    <p:sldId id="3328" r:id="rId32"/>
    <p:sldId id="3329" r:id="rId33"/>
    <p:sldId id="3330" r:id="rId34"/>
    <p:sldId id="301" r:id="rId35"/>
    <p:sldId id="302" r:id="rId36"/>
    <p:sldId id="304" r:id="rId37"/>
    <p:sldId id="305" r:id="rId38"/>
    <p:sldId id="306" r:id="rId39"/>
    <p:sldId id="308" r:id="rId40"/>
    <p:sldId id="3299" r:id="rId41"/>
    <p:sldId id="267" r:id="rId42"/>
    <p:sldId id="281" r:id="rId43"/>
    <p:sldId id="3300" r:id="rId44"/>
    <p:sldId id="258" r:id="rId45"/>
    <p:sldId id="257" r:id="rId46"/>
    <p:sldId id="270" r:id="rId47"/>
    <p:sldId id="280" r:id="rId48"/>
    <p:sldId id="265" r:id="rId49"/>
    <p:sldId id="3301" r:id="rId50"/>
    <p:sldId id="272" r:id="rId51"/>
    <p:sldId id="274" r:id="rId52"/>
    <p:sldId id="3302" r:id="rId53"/>
    <p:sldId id="3303" r:id="rId54"/>
    <p:sldId id="260" r:id="rId55"/>
    <p:sldId id="259" r:id="rId56"/>
    <p:sldId id="261" r:id="rId57"/>
    <p:sldId id="262" r:id="rId58"/>
    <p:sldId id="278" r:id="rId59"/>
    <p:sldId id="263" r:id="rId60"/>
    <p:sldId id="264" r:id="rId61"/>
    <p:sldId id="3304" r:id="rId62"/>
    <p:sldId id="266" r:id="rId63"/>
    <p:sldId id="275" r:id="rId64"/>
    <p:sldId id="273" r:id="rId65"/>
    <p:sldId id="279" r:id="rId66"/>
    <p:sldId id="276" r:id="rId67"/>
    <p:sldId id="277" r:id="rId68"/>
    <p:sldId id="3332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1FE43-0D2A-4EBF-8020-073DBF21173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24806-E2FD-477E-AE3B-4BC5E06B5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6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F35CC-AECF-450E-A632-155F605872FB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750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F35CC-AECF-450E-A632-155F605872FB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013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C14B19F9-D774-4DC1-9905-DFF62C3E87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BD26FE-C3B4-4B52-892B-9A51262E4DED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D844E33B-6BF5-444E-BBDB-5DAFEED3D7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8625" y="695325"/>
            <a:ext cx="6000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7BA669B7-B407-49AC-A8F5-2E745AACF5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13BC612D-5DD9-496F-B016-B8C01CF5ED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3D1BC0-472C-4981-8D2A-936FBA621133}" type="slidenum">
              <a:rPr lang="en-US" altLang="vi-VN" smtClean="0"/>
              <a:pPr>
                <a:spcBef>
                  <a:spcPct val="0"/>
                </a:spcBef>
              </a:pPr>
              <a:t>41</a:t>
            </a:fld>
            <a:endParaRPr lang="en-US" altLang="vi-VN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56E3BC4-1C68-4693-AB7F-E526A5A3ED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23256B7-37C4-4D29-87F9-55C274774F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CB63538-DF28-4C54-A473-55226F4898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5672C2-D47C-4123-BA21-3F12D7B5A36E}" type="slidenum">
              <a:rPr lang="en-US" altLang="en-US" smtClean="0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CDF1813C-C8D0-46BD-A5D1-F503E29930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9F6DAE3B-6A8D-4485-93E2-D91D57F94A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B21544-64CF-4149-ADEF-7463330FD70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C98882-E573-47E3-9CEF-A045380345D7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b="0" i="1">
                <a:latin typeface="Times New Roman" pitchFamily="18" charset="0"/>
              </a:rPr>
              <a:t>1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  <p:sp>
        <p:nvSpPr>
          <p:cNvPr id="2356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C63B-05B3-412B-ADB9-D5E00252398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57F4-51C3-4995-872C-03E8E2B1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86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C63B-05B3-412B-ADB9-D5E00252398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57F4-51C3-4995-872C-03E8E2B1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6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C63B-05B3-412B-ADB9-D5E00252398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57F4-51C3-4995-872C-03E8E2B1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13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340" y="261560"/>
            <a:ext cx="7962122" cy="10885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2147F6F-CC05-477A-A6F8-CE793610ED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7ECFBDD-FE23-4C9A-9FCE-99BF96F7B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2B30189-68A4-4276-9FB2-7E71E1ACA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4D81F-2900-46C2-921E-4A45CA5D0F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133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 LÊ THị LIÊN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E9E52-B171-40F7-8970-66C2E1B02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21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75D97-72C8-4E42-8D37-D9123850A7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A284B6-1710-4A28-8060-34C7CC132A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04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9650B8-E9DF-4535-AC24-40F5948FC6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1E55AD-5604-48FE-A967-6657803255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522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8FDCD-79DF-4E26-B53B-F793A3B91A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BE3BF0-1B0E-4820-A683-C335E9BB552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8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4F29F-1D5C-4F98-8611-088B30D5EE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6B118F-3401-48FB-9E93-C5170791AEF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978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BE4B4-C53A-47F9-8CC4-875118BA24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51CDDB-6E31-4ED3-B0EA-11C235F09C0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038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B5484-E03C-4FF5-8985-453CC60826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DE6AEA-5E16-40B2-80D8-F047B694D62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75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C63B-05B3-412B-ADB9-D5E00252398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57F4-51C3-4995-872C-03E8E2B1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05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EB22D0-B464-4DC5-94E4-820EC327ED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81327A-126D-4AB5-817E-8A795022D78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14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49966-25E8-42DC-A1BD-36F233500A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E51E6F-9D46-4E67-87D9-A28584002C7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06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4AFC1-1854-41B4-9A5A-0009837744B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A97CFF-87CE-4953-A8CE-C660C006D79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15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81E6CD-915E-4DE9-8588-B5A9AD063B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14AB28-6607-4219-806D-8E10F0EAD9F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833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E72EA-60AB-4050-B51B-DD9AC1E986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B5C89C-3DD2-4716-B25C-EC4C18CDED1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67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02E1553-8DE8-404E-94B3-E9B354D6D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46"/>
          <a:stretch/>
        </p:blipFill>
        <p:spPr>
          <a:xfrm>
            <a:off x="0" y="4591050"/>
            <a:ext cx="12192000" cy="2266627"/>
          </a:xfrm>
          <a:prstGeom prst="rect">
            <a:avLst/>
          </a:prstGeom>
        </p:spPr>
      </p:pic>
      <p:pic>
        <p:nvPicPr>
          <p:cNvPr id="8" name="图片 7" descr="图片包含 树叶, 恐龙, 植物, 蕨&#10;&#10;描述已自动生成">
            <a:extLst>
              <a:ext uri="{FF2B5EF4-FFF2-40B4-BE49-F238E27FC236}">
                <a16:creationId xmlns:a16="http://schemas.microsoft.com/office/drawing/2014/main" id="{FDE95C11-55CE-4393-B55F-0A4255326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12" r="66875"/>
          <a:stretch/>
        </p:blipFill>
        <p:spPr>
          <a:xfrm>
            <a:off x="0" y="5209886"/>
            <a:ext cx="2667000" cy="1647791"/>
          </a:xfrm>
          <a:prstGeom prst="rect">
            <a:avLst/>
          </a:prstGeom>
        </p:spPr>
      </p:pic>
      <p:pic>
        <p:nvPicPr>
          <p:cNvPr id="10" name="图片 9" descr="图片包含 树叶, 恐龙, 植物, 蕨&#10;&#10;描述已自动生成">
            <a:extLst>
              <a:ext uri="{FF2B5EF4-FFF2-40B4-BE49-F238E27FC236}">
                <a16:creationId xmlns:a16="http://schemas.microsoft.com/office/drawing/2014/main" id="{00198D1E-7E93-40E6-9744-7E80D00083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5" r="83548" b="63167"/>
          <a:stretch/>
        </p:blipFill>
        <p:spPr>
          <a:xfrm>
            <a:off x="0" y="0"/>
            <a:ext cx="1324708" cy="1647791"/>
          </a:xfrm>
          <a:prstGeom prst="rect">
            <a:avLst/>
          </a:prstGeom>
        </p:spPr>
      </p:pic>
      <p:pic>
        <p:nvPicPr>
          <p:cNvPr id="11" name="图片 10" descr="图片包含 树叶, 恐龙, 植物, 蕨&#10;&#10;描述已自动生成">
            <a:extLst>
              <a:ext uri="{FF2B5EF4-FFF2-40B4-BE49-F238E27FC236}">
                <a16:creationId xmlns:a16="http://schemas.microsoft.com/office/drawing/2014/main" id="{F13B9A76-4836-4F0A-A5C1-C900AF1FD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5" t="445" r="-27" b="63167"/>
          <a:stretch/>
        </p:blipFill>
        <p:spPr>
          <a:xfrm>
            <a:off x="10117015" y="-1"/>
            <a:ext cx="2074985" cy="1647791"/>
          </a:xfrm>
          <a:prstGeom prst="rect">
            <a:avLst/>
          </a:prstGeom>
        </p:spPr>
      </p:pic>
      <p:pic>
        <p:nvPicPr>
          <p:cNvPr id="13" name="图片 12" descr="图片包含 运输&#10;&#10;描述已自动生成">
            <a:extLst>
              <a:ext uri="{FF2B5EF4-FFF2-40B4-BE49-F238E27FC236}">
                <a16:creationId xmlns:a16="http://schemas.microsoft.com/office/drawing/2014/main" id="{5CA0D330-B106-47EB-8993-4ED648EA0E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8" t="42734" r="27116" b="21365"/>
          <a:stretch/>
        </p:blipFill>
        <p:spPr>
          <a:xfrm rot="941204">
            <a:off x="8112369" y="3776191"/>
            <a:ext cx="2907324" cy="2461846"/>
          </a:xfrm>
          <a:prstGeom prst="rect">
            <a:avLst/>
          </a:prstGeom>
        </p:spPr>
      </p:pic>
      <p:pic>
        <p:nvPicPr>
          <p:cNvPr id="9" name="图片 8" descr="图片包含 树叶, 恐龙, 植物, 蕨&#10;&#10;描述已自动生成">
            <a:extLst>
              <a:ext uri="{FF2B5EF4-FFF2-40B4-BE49-F238E27FC236}">
                <a16:creationId xmlns:a16="http://schemas.microsoft.com/office/drawing/2014/main" id="{A8D5AAF0-0934-4DA5-A527-9F5EBB4C9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5" t="55416" r="-85" b="-1"/>
          <a:stretch/>
        </p:blipFill>
        <p:spPr>
          <a:xfrm>
            <a:off x="9906001" y="4565921"/>
            <a:ext cx="2286000" cy="229208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864ABD3-ED3D-49E1-BC48-75FBE44EB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9" t="40189" r="48639" b="22220"/>
          <a:stretch/>
        </p:blipFill>
        <p:spPr>
          <a:xfrm rot="20424421">
            <a:off x="2247381" y="4654738"/>
            <a:ext cx="1266632" cy="148028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696B4B9-1A8E-429D-B55F-91820BAA79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5" r="48558" b="73469"/>
          <a:stretch/>
        </p:blipFill>
        <p:spPr>
          <a:xfrm>
            <a:off x="1324708" y="693066"/>
            <a:ext cx="2883877" cy="106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9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r="2655"/>
          <a:stretch>
            <a:fillRect/>
          </a:stretch>
        </p:blipFill>
        <p:spPr bwMode="auto">
          <a:xfrm>
            <a:off x="-44450" y="169863"/>
            <a:ext cx="12244388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5DD41-BAC6-428E-81B6-EF554CCE426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A25C5-D5CD-454C-BD98-1F70057C62A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365018"/>
      </p:ext>
    </p:extLst>
  </p:cSld>
  <p:clrMapOvr>
    <a:masterClrMapping/>
  </p:clrMapOvr>
  <p:transition spd="slow" advTm="4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>
                    <a:tint val="75000"/>
                  </a:schemeClr>
                </a:solidFill>
                <a:latin typeface="VNI-Heather" pitchFamily="2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Heather" pitchFamily="2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>
                    <a:tint val="75000"/>
                  </a:schemeClr>
                </a:solidFill>
                <a:latin typeface="VNI-Heather" pitchFamily="2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Heather" pitchFamily="2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>
                    <a:tint val="75000"/>
                  </a:schemeClr>
                </a:solidFill>
                <a:latin typeface="VNI-Heather" pitchFamily="2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54377-0D04-44F6-9044-514AF96766E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Heather" pitchFamily="2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Heather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1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C63B-05B3-412B-ADB9-D5E00252398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57F4-51C3-4995-872C-03E8E2B1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8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C63B-05B3-412B-ADB9-D5E00252398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57F4-51C3-4995-872C-03E8E2B1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7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C63B-05B3-412B-ADB9-D5E00252398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57F4-51C3-4995-872C-03E8E2B1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9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C63B-05B3-412B-ADB9-D5E00252398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57F4-51C3-4995-872C-03E8E2B1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0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C63B-05B3-412B-ADB9-D5E00252398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57F4-51C3-4995-872C-03E8E2B1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6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C63B-05B3-412B-ADB9-D5E00252398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57F4-51C3-4995-872C-03E8E2B1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8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C63B-05B3-412B-ADB9-D5E00252398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57F4-51C3-4995-872C-03E8E2B1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2C63B-05B3-412B-ADB9-D5E00252398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357F4-51C3-4995-872C-03E8E2B1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1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97885-A520-413A-BB02-700A437E56B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302C20-A0F0-4243-9CD1-0DD01BE20BF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1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1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18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audio" Target="../media/audio2.wav"/><Relationship Id="rId7" Type="http://schemas.openxmlformats.org/officeDocument/2006/relationships/image" Target="../media/image3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13" Type="http://schemas.openxmlformats.org/officeDocument/2006/relationships/image" Target="../media/image41.png"/><Relationship Id="rId3" Type="http://schemas.openxmlformats.org/officeDocument/2006/relationships/audio" Target="../media/audio3.wav"/><Relationship Id="rId7" Type="http://schemas.openxmlformats.org/officeDocument/2006/relationships/slide" Target="slide13.xml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audio" Target="../media/audio6.wav"/><Relationship Id="rId11" Type="http://schemas.openxmlformats.org/officeDocument/2006/relationships/image" Target="../media/image40.gif"/><Relationship Id="rId5" Type="http://schemas.openxmlformats.org/officeDocument/2006/relationships/audio" Target="../media/audio5.wav"/><Relationship Id="rId10" Type="http://schemas.openxmlformats.org/officeDocument/2006/relationships/image" Target="../media/image44.gif"/><Relationship Id="rId4" Type="http://schemas.openxmlformats.org/officeDocument/2006/relationships/audio" Target="../media/audio4.wav"/><Relationship Id="rId9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13" Type="http://schemas.openxmlformats.org/officeDocument/2006/relationships/image" Target="../media/image45.png"/><Relationship Id="rId3" Type="http://schemas.openxmlformats.org/officeDocument/2006/relationships/audio" Target="../media/audio3.wav"/><Relationship Id="rId7" Type="http://schemas.openxmlformats.org/officeDocument/2006/relationships/slide" Target="slide13.xml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audio" Target="../media/audio6.wav"/><Relationship Id="rId11" Type="http://schemas.openxmlformats.org/officeDocument/2006/relationships/image" Target="../media/image40.gif"/><Relationship Id="rId5" Type="http://schemas.openxmlformats.org/officeDocument/2006/relationships/audio" Target="../media/audio5.wav"/><Relationship Id="rId10" Type="http://schemas.openxmlformats.org/officeDocument/2006/relationships/image" Target="../media/image44.gif"/><Relationship Id="rId4" Type="http://schemas.openxmlformats.org/officeDocument/2006/relationships/audio" Target="../media/audio4.wav"/><Relationship Id="rId9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13" Type="http://schemas.openxmlformats.org/officeDocument/2006/relationships/image" Target="../media/image45.png"/><Relationship Id="rId3" Type="http://schemas.openxmlformats.org/officeDocument/2006/relationships/audio" Target="../media/audio3.wav"/><Relationship Id="rId7" Type="http://schemas.openxmlformats.org/officeDocument/2006/relationships/slide" Target="slide13.xml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audio" Target="../media/audio6.wav"/><Relationship Id="rId11" Type="http://schemas.openxmlformats.org/officeDocument/2006/relationships/image" Target="../media/image40.gif"/><Relationship Id="rId5" Type="http://schemas.openxmlformats.org/officeDocument/2006/relationships/audio" Target="../media/audio5.wav"/><Relationship Id="rId10" Type="http://schemas.openxmlformats.org/officeDocument/2006/relationships/image" Target="../media/image44.gif"/><Relationship Id="rId4" Type="http://schemas.openxmlformats.org/officeDocument/2006/relationships/audio" Target="../media/audio4.wav"/><Relationship Id="rId9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audio" Target="../media/audio3.wav"/><Relationship Id="rId7" Type="http://schemas.openxmlformats.org/officeDocument/2006/relationships/slide" Target="slide13.xml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audio" Target="../media/audio6.wav"/><Relationship Id="rId11" Type="http://schemas.openxmlformats.org/officeDocument/2006/relationships/oleObject" Target="../embeddings/oleObject22.bin"/><Relationship Id="rId5" Type="http://schemas.openxmlformats.org/officeDocument/2006/relationships/audio" Target="../media/audio5.wav"/><Relationship Id="rId10" Type="http://schemas.openxmlformats.org/officeDocument/2006/relationships/image" Target="../media/image40.gif"/><Relationship Id="rId4" Type="http://schemas.openxmlformats.org/officeDocument/2006/relationships/audio" Target="../media/audio4.wav"/><Relationship Id="rId9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GA%20&#272;I&#7878;NT&#7916;\LICH%20SU\sound.wav" TargetMode="Externa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gif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11" Type="http://schemas.openxmlformats.org/officeDocument/2006/relationships/image" Target="../media/image72.gif"/><Relationship Id="rId5" Type="http://schemas.openxmlformats.org/officeDocument/2006/relationships/image" Target="../media/image66.png"/><Relationship Id="rId10" Type="http://schemas.openxmlformats.org/officeDocument/2006/relationships/image" Target="../media/image71.gif"/><Relationship Id="rId4" Type="http://schemas.openxmlformats.org/officeDocument/2006/relationships/image" Target="../media/image65.gif"/><Relationship Id="rId9" Type="http://schemas.openxmlformats.org/officeDocument/2006/relationships/image" Target="../media/image70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hac%20hoa%20tau\BABY%20%20-%20KENNY%20G.MP3" TargetMode="External"/><Relationship Id="rId4" Type="http://schemas.openxmlformats.org/officeDocument/2006/relationships/image" Target="../media/image5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4262" y="3382384"/>
            <a:ext cx="8296647" cy="1769423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1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Vui</a:t>
            </a:r>
            <a:r>
              <a:rPr lang="en-US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11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học</a:t>
            </a:r>
            <a:r>
              <a:rPr lang="en-US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4A5</a:t>
            </a:r>
            <a:endParaRPr lang="en-US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P001 4 hàng" panose="020B0603050302020204" pitchFamily="34" charset="0"/>
            </a:endParaRPr>
          </a:p>
        </p:txBody>
      </p:sp>
      <p:pic>
        <p:nvPicPr>
          <p:cNvPr id="6" name="Picture 24" descr="D:\Tây Úc\hih\raise-your-hand-clipart-4.jpg">
            <a:extLst>
              <a:ext uri="{FF2B5EF4-FFF2-40B4-BE49-F238E27FC236}">
                <a16:creationId xmlns:a16="http://schemas.microsoft.com/office/drawing/2014/main" id="{B92C57B1-6751-49A0-842C-054788DC0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2384"/>
            <a:ext cx="1973016" cy="347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600697" y="514287"/>
            <a:ext cx="7790212" cy="1193963"/>
            <a:chOff x="2256312" y="502412"/>
            <a:chExt cx="7790212" cy="11939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312" y="502412"/>
              <a:ext cx="3693226" cy="118298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49537" y="513389"/>
              <a:ext cx="4096987" cy="118298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959430" y="4346369"/>
            <a:ext cx="7683334" cy="2511631"/>
            <a:chOff x="2258414" y="4269045"/>
            <a:chExt cx="5410941" cy="180364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414" y="4269045"/>
              <a:ext cx="2705471" cy="180364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63885" y="4269045"/>
              <a:ext cx="2705470" cy="1803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330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309733" y="1421675"/>
          <a:ext cx="8928100" cy="552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3" imgW="7991541" imgH="4943468" progId="MSGraph.Chart.8">
                  <p:embed followColorScheme="full"/>
                </p:oleObj>
              </mc:Choice>
              <mc:Fallback>
                <p:oleObj name="Chart" r:id="rId3" imgW="7991541" imgH="4943468" progId="MSGraph.Chart.8">
                  <p:embed followColorScheme="full"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733" y="1421675"/>
                        <a:ext cx="8928100" cy="552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nip Single Corner Rectangle 4"/>
          <p:cNvSpPr/>
          <p:nvPr/>
        </p:nvSpPr>
        <p:spPr>
          <a:xfrm>
            <a:off x="2895600" y="304800"/>
            <a:ext cx="6096000" cy="990600"/>
          </a:xfrm>
          <a:prstGeom prst="snip1Rect">
            <a:avLst>
              <a:gd name="adj" fmla="val 306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50" normalizeH="0" baseline="0" noProof="0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Sau</a:t>
            </a:r>
            <a:r>
              <a:rPr kumimoji="0" lang="en-US" sz="3200" b="1" i="0" u="none" strike="noStrike" kern="120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đây</a:t>
            </a:r>
            <a:r>
              <a:rPr kumimoji="0" lang="en-US" sz="3200" b="1" i="0" u="none" strike="noStrike" kern="120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là</a:t>
            </a:r>
            <a:r>
              <a:rPr kumimoji="0" lang="en-US" sz="3200" b="1" i="0" u="none" strike="noStrike" kern="120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biểu</a:t>
            </a:r>
            <a:r>
              <a:rPr kumimoji="0" lang="en-US" sz="3200" b="1" i="0" u="none" strike="noStrike" kern="120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đồ</a:t>
            </a:r>
            <a:r>
              <a:rPr kumimoji="0" lang="en-US" sz="3200" b="1" i="0" u="none" strike="noStrike" kern="120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về</a:t>
            </a:r>
            <a:r>
              <a:rPr kumimoji="0" lang="en-US" sz="3200" b="1" i="0" u="none" strike="noStrike" kern="120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r>
              <a:rPr kumimoji="0" lang="en-US" sz="3200" b="1" i="0" u="none" strike="noStrike" kern="120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chuột</a:t>
            </a:r>
            <a:r>
              <a:rPr kumimoji="0" lang="en-US" sz="3200" b="1" i="0" u="none" strike="noStrike" kern="120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mà</a:t>
            </a:r>
            <a:r>
              <a:rPr kumimoji="0" lang="en-US" sz="3200" b="1" i="0" u="none" strike="noStrike" kern="120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4 </a:t>
            </a:r>
            <a:r>
              <a:rPr kumimoji="0" lang="en-US" sz="3200" b="1" i="0" u="none" strike="noStrike" kern="1200" cap="none" spc="50" normalizeH="0" baseline="0" noProof="0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thôn</a:t>
            </a:r>
            <a:r>
              <a:rPr kumimoji="0" lang="en-US" sz="3200" b="1" i="0" u="none" strike="noStrike" kern="120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diệt</a:t>
            </a:r>
            <a:r>
              <a:rPr kumimoji="0" lang="en-US" sz="3200" b="1" i="0" u="none" strike="noStrike" kern="120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được</a:t>
            </a:r>
            <a:r>
              <a:rPr kumimoji="0" lang="en-US" sz="3200" b="1" i="0" u="none" strike="noStrike" kern="120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79221" y="6000205"/>
            <a:ext cx="8098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6912" y="6000205"/>
            <a:ext cx="8098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Đoài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4603" y="6019407"/>
            <a:ext cx="8098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6799" y="6012484"/>
            <a:ext cx="113665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Thượng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79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371600" y="152401"/>
          <a:ext cx="8928100" cy="552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hart" r:id="rId3" imgW="7991541" imgH="4943468" progId="MSGraph.Chart.8">
                  <p:embed followColorScheme="full"/>
                </p:oleObj>
              </mc:Choice>
              <mc:Fallback>
                <p:oleObj name="Chart" r:id="rId3" imgW="7991541" imgH="4943468" progId="MSGraph.Chart.8">
                  <p:embed followColorScheme="full"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2401"/>
                        <a:ext cx="8928100" cy="552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2977149" y="5277540"/>
            <a:ext cx="4800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mấy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cột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2985855" y="5302668"/>
            <a:ext cx="480060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cột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9221" y="4615540"/>
            <a:ext cx="8098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6912" y="4615540"/>
            <a:ext cx="8098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Đoài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4603" y="4634742"/>
            <a:ext cx="8098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16799" y="4627819"/>
            <a:ext cx="113665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Thượng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640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371600" y="152401"/>
          <a:ext cx="8928100" cy="552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hart" r:id="rId3" imgW="7991541" imgH="4943468" progId="MSGraph.Chart.8">
                  <p:embed followColorScheme="full"/>
                </p:oleObj>
              </mc:Choice>
              <mc:Fallback>
                <p:oleObj name="Chart" r:id="rId3" imgW="7991541" imgH="4943468" progId="MSGraph.Chart.8">
                  <p:embed followColorScheme="full"/>
                  <p:pic>
                    <p:nvPicPr>
                      <p:cNvPr id="51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2401"/>
                        <a:ext cx="8928100" cy="552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2991893" y="5311222"/>
            <a:ext cx="4800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dưới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2399210" y="5259250"/>
            <a:ext cx="7315200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dưới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1755775" y="5770563"/>
            <a:ext cx="8915400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 số ghi bên trái của biểu đồ chỉ gì?.</a:t>
            </a: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1604963" y="5810250"/>
            <a:ext cx="8915400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 số ghi bên trái của biểu đồ chỉ số chuột.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9221" y="4667792"/>
            <a:ext cx="8098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6912" y="4667792"/>
            <a:ext cx="8098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Đoài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4603" y="4686994"/>
            <a:ext cx="8098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16799" y="4680071"/>
            <a:ext cx="113665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Thượng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70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371600" y="152401"/>
          <a:ext cx="8928100" cy="552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hart" r:id="rId3" imgW="7991541" imgH="4943468" progId="MSGraph.Chart.8">
                  <p:embed followColorScheme="full"/>
                </p:oleObj>
              </mc:Choice>
              <mc:Fallback>
                <p:oleObj name="Chart" r:id="rId3" imgW="7991541" imgH="4943468" progId="MSGraph.Chart.8">
                  <p:embed followColorScheme="full"/>
                  <p:pic>
                    <p:nvPicPr>
                      <p:cNvPr id="61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2401"/>
                        <a:ext cx="8928100" cy="552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 Box 44"/>
          <p:cNvSpPr txBox="1">
            <a:spLocks noChangeArrowheads="1"/>
          </p:cNvSpPr>
          <p:nvPr/>
        </p:nvSpPr>
        <p:spPr bwMode="auto">
          <a:xfrm>
            <a:off x="2895600" y="5187951"/>
            <a:ext cx="7297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 cột biểu diễn điều gì?</a:t>
            </a:r>
          </a:p>
        </p:txBody>
      </p:sp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1928947" y="5097298"/>
            <a:ext cx="8229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cột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chuột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diệt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6158" y="4680854"/>
            <a:ext cx="8098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3849" y="4680854"/>
            <a:ext cx="8098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Đoài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1540" y="4700056"/>
            <a:ext cx="8098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03736" y="4693133"/>
            <a:ext cx="113665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Thượng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8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038856"/>
              </p:ext>
            </p:extLst>
          </p:nvPr>
        </p:nvGraphicFramePr>
        <p:xfrm>
          <a:off x="1371600" y="137819"/>
          <a:ext cx="8928100" cy="552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Chart" r:id="rId3" imgW="7991541" imgH="4943468" progId="MSGraph.Chart.8">
                  <p:embed followColorScheme="full"/>
                </p:oleObj>
              </mc:Choice>
              <mc:Fallback>
                <p:oleObj name="Chart" r:id="rId3" imgW="7991541" imgH="4943468" progId="MSGraph.Chart.8">
                  <p:embed followColorScheme="full"/>
                  <p:pic>
                    <p:nvPicPr>
                      <p:cNvPr id="717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37819"/>
                        <a:ext cx="8928100" cy="552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 Box 44"/>
          <p:cNvSpPr txBox="1">
            <a:spLocks noChangeArrowheads="1"/>
          </p:cNvSpPr>
          <p:nvPr/>
        </p:nvSpPr>
        <p:spPr bwMode="auto">
          <a:xfrm>
            <a:off x="2895600" y="5187951"/>
            <a:ext cx="7297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đỉnh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cột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2285977" y="5085206"/>
            <a:ext cx="8229600" cy="1323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đỉnh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cột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chuột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cột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endParaRPr kumimoji="0" lang="en-US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9221" y="4654727"/>
            <a:ext cx="8098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6912" y="4654727"/>
            <a:ext cx="8098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Đoài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4603" y="4673929"/>
            <a:ext cx="8098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16799" y="4667006"/>
            <a:ext cx="113665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Thượng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43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4"/>
          <p:cNvSpPr txBox="1">
            <a:spLocks noChangeArrowheads="1"/>
          </p:cNvSpPr>
          <p:nvPr/>
        </p:nvSpPr>
        <p:spPr bwMode="auto">
          <a:xfrm>
            <a:off x="1831975" y="4953001"/>
            <a:ext cx="8650288" cy="1323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 ghi ở đỉnh cột chỉ số chuột biểu diễn ở cột đó</a:t>
            </a:r>
          </a:p>
        </p:txBody>
      </p:sp>
      <p:sp>
        <p:nvSpPr>
          <p:cNvPr id="8195" name="Text Box 44"/>
          <p:cNvSpPr txBox="1">
            <a:spLocks noChangeArrowheads="1"/>
          </p:cNvSpPr>
          <p:nvPr/>
        </p:nvSpPr>
        <p:spPr bwMode="auto">
          <a:xfrm>
            <a:off x="1851025" y="3378201"/>
            <a:ext cx="8229600" cy="1323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 cột biểu diễn số chuột của thôn đó đã diệt được.</a:t>
            </a:r>
          </a:p>
        </p:txBody>
      </p:sp>
      <p:sp>
        <p:nvSpPr>
          <p:cNvPr id="8196" name="Text Box 44"/>
          <p:cNvSpPr txBox="1">
            <a:spLocks noChangeArrowheads="1"/>
          </p:cNvSpPr>
          <p:nvPr/>
        </p:nvSpPr>
        <p:spPr bwMode="auto">
          <a:xfrm>
            <a:off x="1814513" y="1905001"/>
            <a:ext cx="8266112" cy="1323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 số ghi bên trái của biểu đồ chỉ số chuột.</a:t>
            </a:r>
          </a:p>
        </p:txBody>
      </p:sp>
      <p:sp>
        <p:nvSpPr>
          <p:cNvPr id="8197" name="Text Box 44"/>
          <p:cNvSpPr txBox="1">
            <a:spLocks noChangeArrowheads="1"/>
          </p:cNvSpPr>
          <p:nvPr/>
        </p:nvSpPr>
        <p:spPr bwMode="auto">
          <a:xfrm>
            <a:off x="1792289" y="596901"/>
            <a:ext cx="8689975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 dưới ghi tên của các thôn.</a:t>
            </a:r>
          </a:p>
        </p:txBody>
      </p:sp>
    </p:spTree>
    <p:extLst>
      <p:ext uri="{BB962C8B-B14F-4D97-AF65-F5344CB8AC3E}">
        <p14:creationId xmlns:p14="http://schemas.microsoft.com/office/powerpoint/2010/main" val="40452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1371600" y="152401"/>
          <a:ext cx="8928100" cy="552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hart" r:id="rId3" imgW="7991541" imgH="4943468" progId="MSGraph.Chart.8">
                  <p:embed followColorScheme="full"/>
                </p:oleObj>
              </mc:Choice>
              <mc:Fallback>
                <p:oleObj name="Chart" r:id="rId3" imgW="7991541" imgH="4943468" progId="MSGraph.Chart.8">
                  <p:embed followColorScheme="full"/>
                  <p:pic>
                    <p:nvPicPr>
                      <p:cNvPr id="92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2401"/>
                        <a:ext cx="8928100" cy="552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ext Box 44"/>
          <p:cNvSpPr txBox="1">
            <a:spLocks noChangeArrowheads="1"/>
          </p:cNvSpPr>
          <p:nvPr/>
        </p:nvSpPr>
        <p:spPr bwMode="auto">
          <a:xfrm>
            <a:off x="2895600" y="5187951"/>
            <a:ext cx="7297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 đồ cho biết gì gì?</a:t>
            </a:r>
          </a:p>
        </p:txBody>
      </p:sp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1992314" y="4938713"/>
            <a:ext cx="8599487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thôn được nêu tên trên biểu đồ đó  các thôn: Đông, Đoài, Trung, Thượng.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6158" y="4667793"/>
            <a:ext cx="8098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3849" y="4667793"/>
            <a:ext cx="8098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Đoài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1540" y="4686995"/>
            <a:ext cx="8098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03736" y="4680072"/>
            <a:ext cx="113665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Thượng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78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1371600" y="152401"/>
          <a:ext cx="8928100" cy="552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Chart" r:id="rId3" imgW="7991541" imgH="4943468" progId="MSGraph.Chart.8">
                  <p:embed followColorScheme="full"/>
                </p:oleObj>
              </mc:Choice>
              <mc:Fallback>
                <p:oleObj name="Chart" r:id="rId3" imgW="7991541" imgH="4943468" progId="MSGraph.Chart.8">
                  <p:embed followColorScheme="full"/>
                  <p:pic>
                    <p:nvPicPr>
                      <p:cNvPr id="1024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2401"/>
                        <a:ext cx="8928100" cy="552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44"/>
          <p:cNvSpPr txBox="1">
            <a:spLocks noChangeArrowheads="1"/>
          </p:cNvSpPr>
          <p:nvPr/>
        </p:nvSpPr>
        <p:spPr bwMode="auto">
          <a:xfrm>
            <a:off x="1749425" y="5229226"/>
            <a:ext cx="868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 số chuột của từng thôn diệt được.</a:t>
            </a:r>
          </a:p>
        </p:txBody>
      </p:sp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1749425" y="4954589"/>
            <a:ext cx="8686800" cy="1754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 Đông là 2000 con, thôn Đoài là 2200 con, thôn Trung là 1600 con, thôn Thượng là 2750 con.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3095" y="4706979"/>
            <a:ext cx="8098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786" y="4706979"/>
            <a:ext cx="8098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Đoài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8477" y="4726181"/>
            <a:ext cx="8098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90673" y="4719258"/>
            <a:ext cx="113665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Thượng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247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1371600" y="152401"/>
          <a:ext cx="8928100" cy="552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Chart" r:id="rId3" imgW="7991541" imgH="4943468" progId="MSGraph.Chart.8">
                  <p:embed followColorScheme="full"/>
                </p:oleObj>
              </mc:Choice>
              <mc:Fallback>
                <p:oleObj name="Chart" r:id="rId3" imgW="7991541" imgH="4943468" progId="MSGraph.Chart.8">
                  <p:embed followColorScheme="full"/>
                  <p:pic>
                    <p:nvPicPr>
                      <p:cNvPr id="1126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2401"/>
                        <a:ext cx="8928100" cy="552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ext Box 44"/>
          <p:cNvSpPr txBox="1">
            <a:spLocks noChangeArrowheads="1"/>
          </p:cNvSpPr>
          <p:nvPr/>
        </p:nvSpPr>
        <p:spPr bwMode="auto">
          <a:xfrm>
            <a:off x="2055220" y="5202715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Cột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thấp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chuột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thế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?.</a:t>
            </a:r>
          </a:p>
        </p:txBody>
      </p:sp>
      <p:sp>
        <p:nvSpPr>
          <p:cNvPr id="11268" name="Text Box 44"/>
          <p:cNvSpPr txBox="1">
            <a:spLocks noChangeArrowheads="1"/>
          </p:cNvSpPr>
          <p:nvPr/>
        </p:nvSpPr>
        <p:spPr bwMode="auto">
          <a:xfrm>
            <a:off x="1834060" y="5161996"/>
            <a:ext cx="8686800" cy="1754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Cột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chuột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hiều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cột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thấp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chuột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9221" y="4667791"/>
            <a:ext cx="8098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6912" y="4667791"/>
            <a:ext cx="8098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Đoài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4603" y="4686993"/>
            <a:ext cx="8098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6799" y="4680070"/>
            <a:ext cx="113665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Thượng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60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676400" y="914400"/>
            <a:ext cx="8229600" cy="1143000"/>
          </a:xfrm>
        </p:spPr>
        <p:txBody>
          <a:bodyPr/>
          <a:lstStyle/>
          <a:p>
            <a:r>
              <a:rPr lang="en-US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BÀI TẬP 1</a:t>
            </a:r>
          </a:p>
        </p:txBody>
      </p:sp>
    </p:spTree>
    <p:extLst>
      <p:ext uri="{BB962C8B-B14F-4D97-AF65-F5344CB8AC3E}">
        <p14:creationId xmlns:p14="http://schemas.microsoft.com/office/powerpoint/2010/main" val="24826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7" y="5214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2442" y="-21884"/>
            <a:ext cx="75245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1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Hôm</a:t>
            </a:r>
            <a:r>
              <a:rPr kumimoji="0" lang="en-US" sz="4600" b="1" i="1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nay </a:t>
            </a:r>
            <a:r>
              <a:rPr kumimoji="0" lang="en-US" sz="4600" b="1" i="1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4600" b="1" i="1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600" b="1" i="1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bạn</a:t>
            </a:r>
            <a:r>
              <a:rPr kumimoji="0" lang="en-US" sz="4600" b="1" i="1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600" b="1" i="1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sẽ</a:t>
            </a:r>
            <a:r>
              <a:rPr kumimoji="0" lang="en-US" sz="4600" b="1" i="1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600" b="1" i="1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4600" b="1" i="1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600" b="1" i="1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hiểu</a:t>
            </a:r>
            <a:r>
              <a:rPr kumimoji="0" lang="en-US" sz="4600" b="1" i="1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1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những</a:t>
            </a:r>
            <a:r>
              <a:rPr kumimoji="0" lang="en-US" sz="4600" b="1" i="1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600" b="1" i="1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nội</a:t>
            </a:r>
            <a:r>
              <a:rPr kumimoji="0" lang="en-US" sz="4600" b="1" i="1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dung </a:t>
            </a:r>
            <a:r>
              <a:rPr kumimoji="0" lang="en-US" sz="4600" b="1" i="1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4600" b="1" i="1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11" name="Cloud 10"/>
          <p:cNvSpPr/>
          <p:nvPr/>
        </p:nvSpPr>
        <p:spPr>
          <a:xfrm>
            <a:off x="5556320" y="1714323"/>
            <a:ext cx="3395123" cy="1413411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3225" y="1961104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Double Wave 12"/>
          <p:cNvSpPr/>
          <p:nvPr/>
        </p:nvSpPr>
        <p:spPr>
          <a:xfrm>
            <a:off x="8241261" y="3355836"/>
            <a:ext cx="3014872" cy="1336431"/>
          </a:xfrm>
          <a:prstGeom prst="doubleWave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1003">
            <a:schemeClr val="lt1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3111" y="3700885"/>
            <a:ext cx="2206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 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Lịch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14283" y="3552909"/>
            <a:ext cx="4541595" cy="852139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0402" y="3655812"/>
            <a:ext cx="3732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câu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52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6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Chart 31"/>
          <p:cNvGraphicFramePr>
            <a:graphicFrameLocks/>
          </p:cNvGraphicFramePr>
          <p:nvPr/>
        </p:nvGraphicFramePr>
        <p:xfrm>
          <a:off x="2006600" y="1168400"/>
          <a:ext cx="7950200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r:id="rId3" imgW="7949873" imgH="5584420" progId="Excel.Chart.8">
                  <p:embed/>
                </p:oleObj>
              </mc:Choice>
              <mc:Fallback>
                <p:oleObj r:id="rId3" imgW="7949873" imgH="5584420" progId="Excel.Chart.8">
                  <p:embed/>
                  <p:pic>
                    <p:nvPicPr>
                      <p:cNvPr id="15362" name="Chart 3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1168400"/>
                        <a:ext cx="7950200" cy="55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Text Box 44"/>
          <p:cNvSpPr txBox="1">
            <a:spLocks noChangeArrowheads="1"/>
          </p:cNvSpPr>
          <p:nvPr/>
        </p:nvSpPr>
        <p:spPr bwMode="auto">
          <a:xfrm>
            <a:off x="1792287" y="242889"/>
            <a:ext cx="10238603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khối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khối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</a:rPr>
              <a:t>trồng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753600" y="14478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1981200" y="841375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(Cây) 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9518651" y="6186488"/>
            <a:ext cx="847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(Lớp) 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234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Chart 31"/>
          <p:cNvGraphicFramePr>
            <a:graphicFrameLocks/>
          </p:cNvGraphicFramePr>
          <p:nvPr/>
        </p:nvGraphicFramePr>
        <p:xfrm>
          <a:off x="2006600" y="1168400"/>
          <a:ext cx="7950200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r:id="rId3" imgW="7949873" imgH="5584420" progId="Excel.Chart.8">
                  <p:embed/>
                </p:oleObj>
              </mc:Choice>
              <mc:Fallback>
                <p:oleObj r:id="rId3" imgW="7949873" imgH="5584420" progId="Excel.Chart.8">
                  <p:embed/>
                  <p:pic>
                    <p:nvPicPr>
                      <p:cNvPr id="16386" name="Chart 3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1168400"/>
                        <a:ext cx="7950200" cy="55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44"/>
          <p:cNvSpPr txBox="1">
            <a:spLocks noChangeArrowheads="1"/>
          </p:cNvSpPr>
          <p:nvPr/>
        </p:nvSpPr>
        <p:spPr bwMode="auto">
          <a:xfrm>
            <a:off x="1792288" y="242889"/>
            <a:ext cx="8647112" cy="585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 lớp nào đã tham gia trồng cây?.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753600" y="14478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981200" y="841375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(Cây) 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9518651" y="6186488"/>
            <a:ext cx="847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(Lớp) 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658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Chart 31"/>
          <p:cNvGraphicFramePr>
            <a:graphicFrameLocks/>
          </p:cNvGraphicFramePr>
          <p:nvPr/>
        </p:nvGraphicFramePr>
        <p:xfrm>
          <a:off x="2006600" y="1168400"/>
          <a:ext cx="7950200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r:id="rId3" imgW="7949873" imgH="5584420" progId="Excel.Chart.8">
                  <p:embed/>
                </p:oleObj>
              </mc:Choice>
              <mc:Fallback>
                <p:oleObj r:id="rId3" imgW="7949873" imgH="5584420" progId="Excel.Chart.8">
                  <p:embed/>
                  <p:pic>
                    <p:nvPicPr>
                      <p:cNvPr id="17410" name="Chart 3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1168400"/>
                        <a:ext cx="7950200" cy="55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 Box 44"/>
          <p:cNvSpPr txBox="1">
            <a:spLocks noChangeArrowheads="1"/>
          </p:cNvSpPr>
          <p:nvPr/>
        </p:nvSpPr>
        <p:spPr bwMode="auto">
          <a:xfrm>
            <a:off x="2682241" y="62805"/>
            <a:ext cx="8800010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4A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trồng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bao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 B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trồng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bao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cây?Lớp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5C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trồng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bao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753600" y="14478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1981200" y="8636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(Cây) 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9518651" y="6186488"/>
            <a:ext cx="847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(Lớp) 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159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Chart 31"/>
          <p:cNvGraphicFramePr>
            <a:graphicFrameLocks/>
          </p:cNvGraphicFramePr>
          <p:nvPr/>
        </p:nvGraphicFramePr>
        <p:xfrm>
          <a:off x="2006600" y="1168400"/>
          <a:ext cx="7950200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r:id="rId3" imgW="7949873" imgH="5584420" progId="Excel.Chart.8">
                  <p:embed/>
                </p:oleObj>
              </mc:Choice>
              <mc:Fallback>
                <p:oleObj r:id="rId3" imgW="7949873" imgH="5584420" progId="Excel.Chart.8">
                  <p:embed/>
                  <p:pic>
                    <p:nvPicPr>
                      <p:cNvPr id="18434" name="Chart 3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1168400"/>
                        <a:ext cx="7950200" cy="55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Text Box 44"/>
          <p:cNvSpPr txBox="1">
            <a:spLocks noChangeArrowheads="1"/>
          </p:cNvSpPr>
          <p:nvPr/>
        </p:nvSpPr>
        <p:spPr bwMode="auto">
          <a:xfrm>
            <a:off x="3260726" y="93663"/>
            <a:ext cx="6492875" cy="1077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Khối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mấy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tham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trồng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753600" y="14478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1981200" y="8636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(Cây) 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8" name="Rectangle 10"/>
          <p:cNvSpPr>
            <a:spLocks noChangeArrowheads="1"/>
          </p:cNvSpPr>
          <p:nvPr/>
        </p:nvSpPr>
        <p:spPr bwMode="auto">
          <a:xfrm>
            <a:off x="9518651" y="6186488"/>
            <a:ext cx="847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(Lớp) 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6160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Chart 31"/>
          <p:cNvGraphicFramePr>
            <a:graphicFrameLocks/>
          </p:cNvGraphicFramePr>
          <p:nvPr/>
        </p:nvGraphicFramePr>
        <p:xfrm>
          <a:off x="2006600" y="1168400"/>
          <a:ext cx="7950200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r:id="rId3" imgW="7949873" imgH="5584420" progId="Excel.Chart.8">
                  <p:embed/>
                </p:oleObj>
              </mc:Choice>
              <mc:Fallback>
                <p:oleObj r:id="rId3" imgW="7949873" imgH="5584420" progId="Excel.Chart.8">
                  <p:embed/>
                  <p:pic>
                    <p:nvPicPr>
                      <p:cNvPr id="19458" name="Chart 3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1168400"/>
                        <a:ext cx="7950200" cy="55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 Box 44"/>
          <p:cNvSpPr txBox="1">
            <a:spLocks noChangeArrowheads="1"/>
          </p:cNvSpPr>
          <p:nvPr/>
        </p:nvSpPr>
        <p:spPr bwMode="auto">
          <a:xfrm>
            <a:off x="2971800" y="90487"/>
            <a:ext cx="7517673" cy="10779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mấy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trồng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753600" y="14478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1981200" y="8636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(Cây) 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9518651" y="6186488"/>
            <a:ext cx="847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(Lớp) 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162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Chart 31"/>
          <p:cNvGraphicFramePr>
            <a:graphicFrameLocks/>
          </p:cNvGraphicFramePr>
          <p:nvPr/>
        </p:nvGraphicFramePr>
        <p:xfrm>
          <a:off x="2006600" y="1168400"/>
          <a:ext cx="7950200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r:id="rId3" imgW="7949873" imgH="5584420" progId="Excel.Chart.8">
                  <p:embed/>
                </p:oleObj>
              </mc:Choice>
              <mc:Fallback>
                <p:oleObj r:id="rId3" imgW="7949873" imgH="5584420" progId="Excel.Chart.8">
                  <p:embed/>
                  <p:pic>
                    <p:nvPicPr>
                      <p:cNvPr id="20482" name="Chart 3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1168400"/>
                        <a:ext cx="7950200" cy="55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 Box 44"/>
          <p:cNvSpPr txBox="1">
            <a:spLocks noChangeArrowheads="1"/>
          </p:cNvSpPr>
          <p:nvPr/>
        </p:nvSpPr>
        <p:spPr bwMode="auto">
          <a:xfrm>
            <a:off x="2971800" y="158751"/>
            <a:ext cx="7543800" cy="10779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 nào trồng được nhiều cây nhất? Lớp nào trồng được ít cây nhất?.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753600" y="14478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1981200" y="8636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(Cây) 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6" name="Rectangle 10"/>
          <p:cNvSpPr>
            <a:spLocks noChangeArrowheads="1"/>
          </p:cNvSpPr>
          <p:nvPr/>
        </p:nvSpPr>
        <p:spPr bwMode="auto">
          <a:xfrm>
            <a:off x="9518651" y="6186488"/>
            <a:ext cx="847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(Lớp) 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1688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676400" y="914400"/>
            <a:ext cx="8229600" cy="1143000"/>
          </a:xfrm>
        </p:spPr>
        <p:txBody>
          <a:bodyPr/>
          <a:lstStyle/>
          <a:p>
            <a:r>
              <a:rPr lang="en-US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BÀI TẬP 2</a:t>
            </a:r>
          </a:p>
        </p:txBody>
      </p:sp>
    </p:spTree>
    <p:extLst>
      <p:ext uri="{BB962C8B-B14F-4D97-AF65-F5344CB8AC3E}">
        <p14:creationId xmlns:p14="http://schemas.microsoft.com/office/powerpoint/2010/main" val="17172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Chart 3"/>
          <p:cNvGraphicFramePr>
            <a:graphicFrameLocks/>
          </p:cNvGraphicFramePr>
          <p:nvPr/>
        </p:nvGraphicFramePr>
        <p:xfrm>
          <a:off x="1701800" y="776288"/>
          <a:ext cx="8788400" cy="498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r:id="rId3" imgW="8791194" imgH="4993057" progId="Excel.Chart.8">
                  <p:embed/>
                </p:oleObj>
              </mc:Choice>
              <mc:Fallback>
                <p:oleObj r:id="rId3" imgW="8791194" imgH="4993057" progId="Excel.Chart.8">
                  <p:embed/>
                  <p:pic>
                    <p:nvPicPr>
                      <p:cNvPr id="2253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776288"/>
                        <a:ext cx="8788400" cy="498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Box 10"/>
          <p:cNvSpPr txBox="1">
            <a:spLocks noChangeArrowheads="1"/>
          </p:cNvSpPr>
          <p:nvPr/>
        </p:nvSpPr>
        <p:spPr bwMode="auto">
          <a:xfrm>
            <a:off x="4972051" y="2819401"/>
            <a:ext cx="44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532" name="TextBox 12"/>
          <p:cNvSpPr txBox="1">
            <a:spLocks noChangeArrowheads="1"/>
          </p:cNvSpPr>
          <p:nvPr/>
        </p:nvSpPr>
        <p:spPr bwMode="auto">
          <a:xfrm>
            <a:off x="2187575" y="5405438"/>
            <a:ext cx="18288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2001 - 2002</a:t>
            </a:r>
          </a:p>
        </p:txBody>
      </p:sp>
      <p:sp>
        <p:nvSpPr>
          <p:cNvPr id="22533" name="TextBox 13"/>
          <p:cNvSpPr txBox="1">
            <a:spLocks noChangeArrowheads="1"/>
          </p:cNvSpPr>
          <p:nvPr/>
        </p:nvSpPr>
        <p:spPr bwMode="auto">
          <a:xfrm>
            <a:off x="6324601" y="5405439"/>
            <a:ext cx="210661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2003 - 2004</a:t>
            </a:r>
          </a:p>
        </p:txBody>
      </p:sp>
      <p:sp>
        <p:nvSpPr>
          <p:cNvPr id="22534" name="Text Box 44"/>
          <p:cNvSpPr txBox="1">
            <a:spLocks noChangeArrowheads="1"/>
          </p:cNvSpPr>
          <p:nvPr/>
        </p:nvSpPr>
        <p:spPr bwMode="auto">
          <a:xfrm>
            <a:off x="1798320" y="243216"/>
            <a:ext cx="9566366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 LỚP CỦA MỘT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RƯỜNG TIỂU HỌC HÒA BÌNH.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0248900" y="990600"/>
            <a:ext cx="38100" cy="4414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1568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Chart 3"/>
          <p:cNvGraphicFramePr>
            <a:graphicFrameLocks/>
          </p:cNvGraphicFramePr>
          <p:nvPr/>
        </p:nvGraphicFramePr>
        <p:xfrm>
          <a:off x="645459" y="903515"/>
          <a:ext cx="5653741" cy="5014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r:id="rId3" imgW="4517528" imgH="4596782" progId="Excel.Chart.8">
                  <p:embed/>
                </p:oleObj>
              </mc:Choice>
              <mc:Fallback>
                <p:oleObj r:id="rId3" imgW="4517528" imgH="4596782" progId="Excel.Chart.8">
                  <p:embed/>
                  <p:pic>
                    <p:nvPicPr>
                      <p:cNvPr id="23554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459" y="903515"/>
                        <a:ext cx="5653741" cy="50146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021513" y="903515"/>
            <a:ext cx="3962400" cy="4800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Hòa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2001 – 2002: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2002 – 2003: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2003 – 2004: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2004 – 2005: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6" name="TextBox 9"/>
          <p:cNvSpPr txBox="1">
            <a:spLocks noChangeArrowheads="1"/>
          </p:cNvSpPr>
          <p:nvPr/>
        </p:nvSpPr>
        <p:spPr bwMode="auto">
          <a:xfrm>
            <a:off x="2012671" y="2311963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557" name="TextBox 10"/>
          <p:cNvSpPr txBox="1">
            <a:spLocks noChangeArrowheads="1"/>
          </p:cNvSpPr>
          <p:nvPr/>
        </p:nvSpPr>
        <p:spPr bwMode="auto">
          <a:xfrm>
            <a:off x="4263231" y="1353671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558" name="TextBox 11"/>
          <p:cNvSpPr txBox="1">
            <a:spLocks noChangeArrowheads="1"/>
          </p:cNvSpPr>
          <p:nvPr/>
        </p:nvSpPr>
        <p:spPr bwMode="auto">
          <a:xfrm>
            <a:off x="5330031" y="2329708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559" name="TextBox 12"/>
          <p:cNvSpPr txBox="1">
            <a:spLocks noChangeArrowheads="1"/>
          </p:cNvSpPr>
          <p:nvPr/>
        </p:nvSpPr>
        <p:spPr bwMode="auto">
          <a:xfrm>
            <a:off x="2758982" y="5158353"/>
            <a:ext cx="1001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2002 - 2003</a:t>
            </a:r>
          </a:p>
        </p:txBody>
      </p:sp>
      <p:sp>
        <p:nvSpPr>
          <p:cNvPr id="23560" name="TextBox 13"/>
          <p:cNvSpPr txBox="1">
            <a:spLocks noChangeArrowheads="1"/>
          </p:cNvSpPr>
          <p:nvPr/>
        </p:nvSpPr>
        <p:spPr bwMode="auto">
          <a:xfrm>
            <a:off x="5141913" y="5218113"/>
            <a:ext cx="1001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2004 - 2005</a:t>
            </a:r>
          </a:p>
        </p:txBody>
      </p:sp>
    </p:spTree>
    <p:extLst>
      <p:ext uri="{BB962C8B-B14F-4D97-AF65-F5344CB8AC3E}">
        <p14:creationId xmlns:p14="http://schemas.microsoft.com/office/powerpoint/2010/main" val="7659349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556" grpId="0"/>
      <p:bldP spid="23557" grpId="0"/>
      <p:bldP spid="23558" grpId="0"/>
      <p:bldP spid="23559" grpId="0"/>
      <p:bldP spid="235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Chart 3"/>
          <p:cNvGraphicFramePr>
            <a:graphicFrameLocks/>
          </p:cNvGraphicFramePr>
          <p:nvPr/>
        </p:nvGraphicFramePr>
        <p:xfrm>
          <a:off x="591671" y="685800"/>
          <a:ext cx="5707529" cy="523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r:id="rId3" imgW="4517528" imgH="4596782" progId="Excel.Chart.8">
                  <p:embed/>
                </p:oleObj>
              </mc:Choice>
              <mc:Fallback>
                <p:oleObj r:id="rId3" imgW="4517528" imgH="4596782" progId="Excel.Chart.8">
                  <p:embed/>
                  <p:pic>
                    <p:nvPicPr>
                      <p:cNvPr id="24578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71" y="685800"/>
                        <a:ext cx="5707529" cy="523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934199" y="1679574"/>
            <a:ext cx="4913811" cy="23176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2003 – 2004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2002- 2003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0" name="TextBox 9"/>
          <p:cNvSpPr txBox="1">
            <a:spLocks noChangeArrowheads="1"/>
          </p:cNvSpPr>
          <p:nvPr/>
        </p:nvSpPr>
        <p:spPr bwMode="auto">
          <a:xfrm>
            <a:off x="1972330" y="2166937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581" name="TextBox 10"/>
          <p:cNvSpPr txBox="1">
            <a:spLocks noChangeArrowheads="1"/>
          </p:cNvSpPr>
          <p:nvPr/>
        </p:nvSpPr>
        <p:spPr bwMode="auto">
          <a:xfrm>
            <a:off x="4263231" y="1074458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582" name="TextBox 11"/>
          <p:cNvSpPr txBox="1">
            <a:spLocks noChangeArrowheads="1"/>
          </p:cNvSpPr>
          <p:nvPr/>
        </p:nvSpPr>
        <p:spPr bwMode="auto">
          <a:xfrm>
            <a:off x="5330031" y="2351881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583" name="TextBox 12"/>
          <p:cNvSpPr txBox="1">
            <a:spLocks noChangeArrowheads="1"/>
          </p:cNvSpPr>
          <p:nvPr/>
        </p:nvSpPr>
        <p:spPr bwMode="auto">
          <a:xfrm>
            <a:off x="2785876" y="5079207"/>
            <a:ext cx="1001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2002 - 2003</a:t>
            </a:r>
          </a:p>
        </p:txBody>
      </p:sp>
      <p:sp>
        <p:nvSpPr>
          <p:cNvPr id="24584" name="TextBox 13"/>
          <p:cNvSpPr txBox="1">
            <a:spLocks noChangeArrowheads="1"/>
          </p:cNvSpPr>
          <p:nvPr/>
        </p:nvSpPr>
        <p:spPr bwMode="auto">
          <a:xfrm>
            <a:off x="4985544" y="5132995"/>
            <a:ext cx="1001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2004 - 2005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391400" y="4232321"/>
            <a:ext cx="2832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– 3 =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(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7027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>
            <a:extLst>
              <a:ext uri="{FF2B5EF4-FFF2-40B4-BE49-F238E27FC236}">
                <a16:creationId xmlns:a16="http://schemas.microsoft.com/office/drawing/2014/main" id="{22A39159-45BE-49A0-B65D-6CD291486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12290323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8">
            <a:extLst>
              <a:ext uri="{FF2B5EF4-FFF2-40B4-BE49-F238E27FC236}">
                <a16:creationId xmlns:a16="http://schemas.microsoft.com/office/drawing/2014/main" id="{92070CDA-542F-4144-B29E-0B120ED1D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2" y="1041976"/>
            <a:ext cx="882808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Toán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Biểu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đồ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                         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Text Box 58">
            <a:extLst>
              <a:ext uri="{FF2B5EF4-FFF2-40B4-BE49-F238E27FC236}">
                <a16:creationId xmlns:a16="http://schemas.microsoft.com/office/drawing/2014/main" id="{058D55B9-1177-4E49-A20E-B9BF31512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089" y="457201"/>
            <a:ext cx="78401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Thứ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ba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ngày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5 - 10 - 2021</a:t>
            </a:r>
          </a:p>
        </p:txBody>
      </p:sp>
    </p:spTree>
    <p:extLst>
      <p:ext uri="{BB962C8B-B14F-4D97-AF65-F5344CB8AC3E}">
        <p14:creationId xmlns:p14="http://schemas.microsoft.com/office/powerpoint/2010/main" val="1503928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Chart 3"/>
          <p:cNvGraphicFramePr>
            <a:graphicFrameLocks/>
          </p:cNvGraphicFramePr>
          <p:nvPr/>
        </p:nvGraphicFramePr>
        <p:xfrm>
          <a:off x="462990" y="984437"/>
          <a:ext cx="5680635" cy="5111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r:id="rId4" imgW="4517528" imgH="4596782" progId="Excel.Chart.8">
                  <p:embed/>
                </p:oleObj>
              </mc:Choice>
              <mc:Fallback>
                <p:oleObj r:id="rId4" imgW="4517528" imgH="4596782" progId="Excel.Chart.8">
                  <p:embed/>
                  <p:pic>
                    <p:nvPicPr>
                      <p:cNvPr id="25602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90" y="984437"/>
                        <a:ext cx="5680635" cy="5111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688138" y="581025"/>
            <a:ext cx="5316628" cy="263627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2002 – 2003,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Hòa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4" name="TextBox 9"/>
          <p:cNvSpPr txBox="1">
            <a:spLocks noChangeArrowheads="1"/>
          </p:cNvSpPr>
          <p:nvPr/>
        </p:nvSpPr>
        <p:spPr bwMode="auto">
          <a:xfrm>
            <a:off x="1931989" y="2769395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5605" name="TextBox 10"/>
          <p:cNvSpPr txBox="1">
            <a:spLocks noChangeArrowheads="1"/>
          </p:cNvSpPr>
          <p:nvPr/>
        </p:nvSpPr>
        <p:spPr bwMode="auto">
          <a:xfrm>
            <a:off x="4106862" y="1875631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606" name="TextBox 11"/>
          <p:cNvSpPr txBox="1">
            <a:spLocks noChangeArrowheads="1"/>
          </p:cNvSpPr>
          <p:nvPr/>
        </p:nvSpPr>
        <p:spPr bwMode="auto">
          <a:xfrm>
            <a:off x="5096576" y="2847417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5607" name="TextBox 12"/>
          <p:cNvSpPr txBox="1">
            <a:spLocks noChangeArrowheads="1"/>
          </p:cNvSpPr>
          <p:nvPr/>
        </p:nvSpPr>
        <p:spPr bwMode="auto">
          <a:xfrm>
            <a:off x="2530386" y="5339136"/>
            <a:ext cx="1001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2002 - 2003</a:t>
            </a:r>
          </a:p>
        </p:txBody>
      </p:sp>
      <p:sp>
        <p:nvSpPr>
          <p:cNvPr id="25608" name="TextBox 13"/>
          <p:cNvSpPr txBox="1">
            <a:spLocks noChangeArrowheads="1"/>
          </p:cNvSpPr>
          <p:nvPr/>
        </p:nvSpPr>
        <p:spPr bwMode="auto">
          <a:xfrm>
            <a:off x="4886420" y="5325689"/>
            <a:ext cx="1001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2004 - 2005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916738" y="3895090"/>
            <a:ext cx="37338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2002 – 2003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Hòa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 x 3 =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105 (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28687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Chart 3"/>
          <p:cNvGraphicFramePr>
            <a:graphicFrameLocks/>
          </p:cNvGraphicFramePr>
          <p:nvPr/>
        </p:nvGraphicFramePr>
        <p:xfrm>
          <a:off x="636098" y="777315"/>
          <a:ext cx="5183094" cy="5138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r:id="rId4" imgW="4517528" imgH="4596782" progId="Excel.Chart.8">
                  <p:embed/>
                </p:oleObj>
              </mc:Choice>
              <mc:Fallback>
                <p:oleObj r:id="rId4" imgW="4517528" imgH="4596782" progId="Excel.Chart.8">
                  <p:embed/>
                  <p:pic>
                    <p:nvPicPr>
                      <p:cNvPr id="25602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098" y="777315"/>
                        <a:ext cx="5183094" cy="51382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495047" y="222069"/>
            <a:ext cx="5514554" cy="29977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sinh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thì số lớp Một năm học 2002 – 2003 ít hơn năm học 2004 – 2005 bao nhiêu học sinh?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4" name="TextBox 9"/>
          <p:cNvSpPr txBox="1">
            <a:spLocks noChangeArrowheads="1"/>
          </p:cNvSpPr>
          <p:nvPr/>
        </p:nvSpPr>
        <p:spPr bwMode="auto">
          <a:xfrm>
            <a:off x="1918542" y="2584452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5605" name="TextBox 10"/>
          <p:cNvSpPr txBox="1">
            <a:spLocks noChangeArrowheads="1"/>
          </p:cNvSpPr>
          <p:nvPr/>
        </p:nvSpPr>
        <p:spPr bwMode="auto">
          <a:xfrm>
            <a:off x="3918744" y="152316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606" name="TextBox 11"/>
          <p:cNvSpPr txBox="1">
            <a:spLocks noChangeArrowheads="1"/>
          </p:cNvSpPr>
          <p:nvPr/>
        </p:nvSpPr>
        <p:spPr bwMode="auto">
          <a:xfrm flipH="1">
            <a:off x="4899866" y="2628381"/>
            <a:ext cx="484094" cy="3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5607" name="TextBox 12"/>
          <p:cNvSpPr txBox="1">
            <a:spLocks noChangeArrowheads="1"/>
          </p:cNvSpPr>
          <p:nvPr/>
        </p:nvSpPr>
        <p:spPr bwMode="auto">
          <a:xfrm>
            <a:off x="2557277" y="5146442"/>
            <a:ext cx="1001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2002 - 2003</a:t>
            </a:r>
          </a:p>
        </p:txBody>
      </p:sp>
      <p:sp>
        <p:nvSpPr>
          <p:cNvPr id="25608" name="TextBox 13"/>
          <p:cNvSpPr txBox="1">
            <a:spLocks noChangeArrowheads="1"/>
          </p:cNvSpPr>
          <p:nvPr/>
        </p:nvSpPr>
        <p:spPr bwMode="auto">
          <a:xfrm>
            <a:off x="4617480" y="5150878"/>
            <a:ext cx="1001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2004 - 2005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677446" y="3485685"/>
            <a:ext cx="5079047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200</a:t>
            </a: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200</a:t>
            </a: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Hòa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 3 = </a:t>
            </a: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96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vi-V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 học sinh lớp Một của nam học 2004 – 2005 ít hơn số học sinh lớp Một của năm học 2002 – 2003 là: 105 – 96 = </a:t>
            </a: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 ( học sinh) 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5582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2938" y="1254832"/>
            <a:ext cx="9576274" cy="3343295"/>
            <a:chOff x="5487818" y="2877703"/>
            <a:chExt cx="8323880" cy="4221089"/>
          </a:xfrm>
        </p:grpSpPr>
        <p:sp>
          <p:nvSpPr>
            <p:cNvPr id="6" name="Rounded Rectangle 5"/>
            <p:cNvSpPr/>
            <p:nvPr/>
          </p:nvSpPr>
          <p:spPr>
            <a:xfrm>
              <a:off x="6288257" y="3911767"/>
              <a:ext cx="7523441" cy="318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0" indent="-45720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vi-VN" sz="3200" b="0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Tiết Toán h</a:t>
              </a:r>
              <a:r>
                <a:rPr kumimoji="0" lang="en-US" sz="3200" b="0" i="0" u="none" strike="noStrike" kern="1200" cap="none" spc="0" normalizeH="0" baseline="0" noProof="0" dirty="0" err="1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ôm</a:t>
              </a:r>
              <a:r>
                <a:rPr kumimoji="0" lang="en-US" sz="3200" b="0" i="0" u="none" strike="noStrike" kern="1200" cap="none" spc="0" normalizeH="0" baseline="0" noProof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nay </a:t>
              </a:r>
              <a:r>
                <a:rPr kumimoji="0" lang="en-US" sz="3200" b="0" i="0" u="none" strike="noStrike" kern="1200" cap="none" spc="0" normalizeH="0" baseline="0" noProof="0" dirty="0" err="1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chúng</a:t>
              </a:r>
              <a:r>
                <a:rPr kumimoji="0" lang="en-US" sz="3200" b="0" i="0" u="none" strike="noStrike" kern="1200" cap="none" spc="0" normalizeH="0" baseline="0" noProof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ta </a:t>
              </a:r>
              <a:r>
                <a:rPr kumimoji="0" lang="vi-VN" sz="3200" b="0" i="0" u="none" strike="noStrike" kern="1200" cap="none" spc="0" normalizeH="0" baseline="0" noProof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biết thêm </a:t>
              </a:r>
              <a:r>
                <a:rPr kumimoji="0" lang="en-US" sz="3200" b="0" i="0" u="none" strike="noStrike" kern="1200" cap="none" spc="0" normalizeH="0" baseline="0" noProof="0" dirty="0" err="1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gì</a:t>
              </a:r>
              <a:r>
                <a:rPr kumimoji="0" lang="en-US" sz="3200" b="0" i="0" u="none" strike="noStrike" kern="1200" cap="none" spc="0" normalizeH="0" baseline="0" noProof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   Biểu đồ hình cột có gì khác với biểu đồ hình vẽ?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7818" y="2877703"/>
              <a:ext cx="1801396" cy="559326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CỦNG CỐ 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23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>
            <a:extLst>
              <a:ext uri="{FF2B5EF4-FFF2-40B4-BE49-F238E27FC236}">
                <a16:creationId xmlns:a16="http://schemas.microsoft.com/office/drawing/2014/main" id="{1D237021-EEE9-44EE-827E-63BEA3B62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0"/>
            <a:ext cx="12001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7347" name="Picture 3">
            <a:extLst>
              <a:ext uri="{FF2B5EF4-FFF2-40B4-BE49-F238E27FC236}">
                <a16:creationId xmlns:a16="http://schemas.microsoft.com/office/drawing/2014/main" id="{7280DE58-6EBC-4EDD-AD11-3BB314869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60" y="1829405"/>
            <a:ext cx="2098524" cy="213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7348" name="Picture 4">
            <a:extLst>
              <a:ext uri="{FF2B5EF4-FFF2-40B4-BE49-F238E27FC236}">
                <a16:creationId xmlns:a16="http://schemas.microsoft.com/office/drawing/2014/main" id="{72AD1821-CC2E-4EE3-A07D-628C233B0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346" y="3581704"/>
            <a:ext cx="2101548" cy="135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7349" name="Picture 5">
            <a:extLst>
              <a:ext uri="{FF2B5EF4-FFF2-40B4-BE49-F238E27FC236}">
                <a16:creationId xmlns:a16="http://schemas.microsoft.com/office/drawing/2014/main" id="{79206CC8-9B32-4791-8C10-AE87917D6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1" y="3734405"/>
            <a:ext cx="2101548" cy="135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7350" name="Picture 6">
            <a:extLst>
              <a:ext uri="{FF2B5EF4-FFF2-40B4-BE49-F238E27FC236}">
                <a16:creationId xmlns:a16="http://schemas.microsoft.com/office/drawing/2014/main" id="{E6C9485D-3677-49B6-8BF6-3422B1CA4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393" y="2667000"/>
            <a:ext cx="1324429" cy="219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7351" name="AutoShape 7">
            <a:extLst>
              <a:ext uri="{FF2B5EF4-FFF2-40B4-BE49-F238E27FC236}">
                <a16:creationId xmlns:a16="http://schemas.microsoft.com/office/drawing/2014/main" id="{FEB94B41-14F5-40F7-8A31-5CD8CFA44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084" y="1067405"/>
            <a:ext cx="7801429" cy="892700"/>
          </a:xfrm>
          <a:prstGeom prst="wedgeRectCallout">
            <a:avLst>
              <a:gd name="adj1" fmla="val -51199"/>
              <a:gd name="adj2" fmla="val 13909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29" tIns="50143" rIns="96429" bIns="50143">
            <a:spAutoFit/>
          </a:bodyPr>
          <a:lstStyle>
            <a:lvl1pPr defTabSz="514350">
              <a:spcBef>
                <a:spcPct val="20000"/>
              </a:spcBef>
              <a:buChar char="•"/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6613" indent="-322263" defTabSz="514350">
              <a:spcBef>
                <a:spcPct val="20000"/>
              </a:spcBef>
              <a:buChar char="–"/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85875" indent="-257175" defTabSz="514350">
              <a:spcBef>
                <a:spcPct val="20000"/>
              </a:spcBef>
              <a:buChar char="•"/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257175" defTabSz="514350">
              <a:spcBef>
                <a:spcPct val="20000"/>
              </a:spcBef>
              <a:buChar char="–"/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14575" indent="-257175" defTabSz="514350">
              <a:spcBef>
                <a:spcPct val="20000"/>
              </a:spcBef>
              <a:buChar char="»"/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1775" indent="-257175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28975" indent="-257175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86175" indent="-257175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3375" indent="-257175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3214"/>
              </a:spcBef>
              <a:buClr>
                <a:srgbClr val="FF0000"/>
              </a:buClr>
              <a:buNone/>
            </a:pPr>
            <a:r>
              <a:rPr lang="en-GB" altLang="en-US" sz="5143" b="1">
                <a:solidFill>
                  <a:srgbClr val="FF0000"/>
                </a:solidFill>
                <a:latin typeface=".VnArial NarrowH" panose="020B7200000000000000" pitchFamily="34" charset="0"/>
                <a:ea typeface="Arial Unicode MS" pitchFamily="34" charset="-128"/>
              </a:rPr>
              <a:t>C</a:t>
            </a:r>
            <a:r>
              <a:rPr lang="en-GB" altLang="en-US" sz="5143" b="1">
                <a:solidFill>
                  <a:srgbClr val="CC0066"/>
                </a:solidFill>
                <a:ea typeface="Arial Unicode MS" pitchFamily="34" charset="-128"/>
              </a:rPr>
              <a:t>ù</a:t>
            </a:r>
            <a:r>
              <a:rPr lang="en-GB" altLang="en-US" sz="5143" b="1">
                <a:solidFill>
                  <a:srgbClr val="0000FF"/>
                </a:solidFill>
                <a:ea typeface="Arial Unicode MS" pitchFamily="34" charset="-128"/>
              </a:rPr>
              <a:t>n</a:t>
            </a:r>
            <a:r>
              <a:rPr lang="en-GB" altLang="en-US" sz="5143" b="1">
                <a:solidFill>
                  <a:srgbClr val="CC0099"/>
                </a:solidFill>
                <a:ea typeface="Arial Unicode MS" pitchFamily="34" charset="-128"/>
              </a:rPr>
              <a:t>g </a:t>
            </a:r>
            <a:r>
              <a:rPr lang="en-GB" altLang="en-US" sz="5143" b="1">
                <a:solidFill>
                  <a:srgbClr val="0000CC"/>
                </a:solidFill>
                <a:ea typeface="Arial Unicode MS" pitchFamily="34" charset="-128"/>
              </a:rPr>
              <a:t>n</a:t>
            </a:r>
            <a:r>
              <a:rPr lang="en-GB" altLang="en-US" sz="5143" b="1">
                <a:solidFill>
                  <a:srgbClr val="FF0000"/>
                </a:solidFill>
                <a:ea typeface="Arial Unicode MS" pitchFamily="34" charset="-128"/>
              </a:rPr>
              <a:t>h</a:t>
            </a:r>
            <a:r>
              <a:rPr lang="en-GB" altLang="en-US" sz="5143" b="1">
                <a:solidFill>
                  <a:srgbClr val="000000"/>
                </a:solidFill>
                <a:ea typeface="Arial Unicode MS" pitchFamily="34" charset="-128"/>
              </a:rPr>
              <a:t>a</a:t>
            </a:r>
            <a:r>
              <a:rPr lang="en-GB" altLang="en-US" sz="5143" b="1">
                <a:solidFill>
                  <a:srgbClr val="009900"/>
                </a:solidFill>
                <a:ea typeface="Arial Unicode MS" pitchFamily="34" charset="-128"/>
              </a:rPr>
              <a:t>u</a:t>
            </a:r>
            <a:r>
              <a:rPr lang="en-GB" altLang="en-US" sz="5143" b="1">
                <a:solidFill>
                  <a:srgbClr val="000000"/>
                </a:solidFill>
                <a:ea typeface="Arial Unicode MS" pitchFamily="34" charset="-128"/>
              </a:rPr>
              <a:t> </a:t>
            </a:r>
            <a:r>
              <a:rPr lang="en-GB" altLang="en-US" sz="5143" b="1">
                <a:solidFill>
                  <a:srgbClr val="FF0000"/>
                </a:solidFill>
                <a:ea typeface="Arial Unicode MS" pitchFamily="34" charset="-128"/>
              </a:rPr>
              <a:t>t</a:t>
            </a:r>
            <a:r>
              <a:rPr lang="en-GB" altLang="en-US" sz="5143" b="1">
                <a:solidFill>
                  <a:srgbClr val="3333FF"/>
                </a:solidFill>
                <a:ea typeface="Arial Unicode MS" pitchFamily="34" charset="-128"/>
              </a:rPr>
              <a:t>h</a:t>
            </a:r>
            <a:r>
              <a:rPr lang="en-GB" altLang="en-US" sz="5143" b="1">
                <a:solidFill>
                  <a:srgbClr val="009900"/>
                </a:solidFill>
                <a:ea typeface="Arial Unicode MS" pitchFamily="34" charset="-128"/>
              </a:rPr>
              <a:t>ử</a:t>
            </a:r>
            <a:r>
              <a:rPr lang="en-GB" altLang="en-US" sz="5143" b="1">
                <a:solidFill>
                  <a:srgbClr val="000000"/>
                </a:solidFill>
                <a:ea typeface="Arial Unicode MS" pitchFamily="34" charset="-128"/>
              </a:rPr>
              <a:t> </a:t>
            </a:r>
            <a:r>
              <a:rPr lang="en-GB" altLang="en-US" sz="5143" b="1">
                <a:solidFill>
                  <a:srgbClr val="FF0000"/>
                </a:solidFill>
                <a:ea typeface="Arial Unicode MS" pitchFamily="34" charset="-128"/>
              </a:rPr>
              <a:t>s</a:t>
            </a:r>
            <a:r>
              <a:rPr lang="en-GB" altLang="en-US" sz="5143" b="1">
                <a:solidFill>
                  <a:srgbClr val="00CC00"/>
                </a:solidFill>
                <a:ea typeface="Arial Unicode MS" pitchFamily="34" charset="-128"/>
              </a:rPr>
              <a:t>ứ</a:t>
            </a:r>
            <a:r>
              <a:rPr lang="en-GB" altLang="en-US" sz="5143" b="1">
                <a:solidFill>
                  <a:srgbClr val="CC0000"/>
                </a:solidFill>
                <a:ea typeface="Arial Unicode MS" pitchFamily="34" charset="-128"/>
              </a:rPr>
              <a:t>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6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0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87 -0.08626 C -0.05382 -0.09389 -0.05816 -0.10083 -0.06007 -0.10892 C -0.06302 -0.12534 -0.06997 -0.15495 -0.08646 -0.15703 C -0.09323 -0.15795 -0.09983 -0.15888 -0.1066 -0.15957 C -0.1349 -0.15657 -0.13576 -0.15657 -0.15764 -0.14269 C -0.1592 -0.13922 -0.16007 -0.13483 -0.16198 -0.13159 C -0.16389 -0.12835 -0.16719 -0.1265 -0.16875 -0.12303 C -0.17014 -0.11956 -0.16962 -0.11517 -0.17083 -0.1117 C -0.17187 -0.10869 -0.17396 -0.10592 -0.17535 -0.10314 C -0.17899 -0.08857 -0.18212 -0.07377 -0.18889 -0.06105 C -0.1908 -0.05088 -0.19444 -0.02359 -0.20208 -0.01619 C -0.20382 -0.01434 -0.2066 -0.01434 -0.20868 -0.01341 C -0.22292 -0.01665 -0.22847 -0.02104 -0.23299 -0.03885 C -0.23628 -0.0673 -0.23872 -0.09644 -0.25521 -0.11748 C -0.2651 -0.12997 -0.29549 -0.12881 -0.29549 -0.12858 C -0.31181 -0.12696 -0.32465 -0.1265 -0.33976 -0.12003 C -0.34184 -0.11864 -0.3441 -0.11586 -0.34635 -0.11424 C -0.34861 -0.11309 -0.35122 -0.11309 -0.35312 -0.1117 C -0.35868 -0.10731 -0.36875 -0.09782 -0.36875 -0.09736 C -0.37691 -0.0821 -0.38819 -0.06822 -0.39757 -0.05273 C -0.40417 -0.0259 -0.39288 -0.06591 -0.40642 -0.03584 C -0.40868 -0.03053 -0.40833 -0.02359 -0.41094 -0.01896 C -0.41719 -0.00717 -0.42014 0.00601 -0.42656 0.01735 C -0.42917 0.02868 -0.42865 0.0229 -0.42865 0.03446" ptsTypes="">
                                      <p:cBhvr additive="repl">
                                        <p:cTn id="19" dur="500" fill="hold"/>
                                        <p:tgtEl>
                                          <p:spTgt spid="5734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28" dur="77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 additive="repl">
                                        <p:cTn id="29" dur="1230" decel="100000" fill="hold"/>
                                        <p:tgtEl>
                                          <p:spTgt spid="57350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#ppt_x)" to="(0.5)" calcmode="lin" valueType="num">
                                      <p:cBhvr additive="repl">
                                        <p:cTn id="30" dur="1230" decel="100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 additive="repl">
                                        <p:cTn id="31" dur="770" fill="hold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#ppt_y)" to="(#ppt_y+0.4)" calcmode="lin" valueType="num">
                                      <p:cBhvr additive="repl">
                                        <p:cTn id="32" dur="1230" decel="100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#ppt_y)" to="(#ppt_y)" calcmode="lin" valueType="num">
                                      <p:cBhvr additive="repl">
                                        <p:cTn id="33" dur="770" fill="hold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8" presetClass="exit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41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WordArt 3">
            <a:extLst>
              <a:ext uri="{FF2B5EF4-FFF2-40B4-BE49-F238E27FC236}">
                <a16:creationId xmlns:a16="http://schemas.microsoft.com/office/drawing/2014/main" id="{5E83D367-CAA6-444C-8B60-3E17FD2D23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94846" y="4572000"/>
            <a:ext cx="8802310" cy="10674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00" kern="10">
                <a:ln w="12700">
                  <a:solidFill>
                    <a:srgbClr val="3333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 </a:t>
            </a:r>
          </a:p>
        </p:txBody>
      </p:sp>
      <p:sp>
        <p:nvSpPr>
          <p:cNvPr id="101379" name="Text Box 4">
            <a:extLst>
              <a:ext uri="{FF2B5EF4-FFF2-40B4-BE49-F238E27FC236}">
                <a16:creationId xmlns:a16="http://schemas.microsoft.com/office/drawing/2014/main" id="{D7FC123C-1846-4F62-93E0-4DADF69F0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096" y="2514298"/>
            <a:ext cx="5001381" cy="89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143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pic>
        <p:nvPicPr>
          <p:cNvPr id="101380" name="Picture 8" descr="3-animated-bells">
            <a:extLst>
              <a:ext uri="{FF2B5EF4-FFF2-40B4-BE49-F238E27FC236}">
                <a16:creationId xmlns:a16="http://schemas.microsoft.com/office/drawing/2014/main" id="{F6BC53CB-40B5-450B-BD74-5BB2A05820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0"/>
            <a:ext cx="2101548" cy="197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40">
            <a:extLst>
              <a:ext uri="{FF2B5EF4-FFF2-40B4-BE49-F238E27FC236}">
                <a16:creationId xmlns:a16="http://schemas.microsoft.com/office/drawing/2014/main" id="{5772633E-6387-42F8-A548-FC6391D42F41}"/>
              </a:ext>
            </a:extLst>
          </p:cNvPr>
          <p:cNvGrpSpPr>
            <a:grpSpLocks/>
          </p:cNvGrpSpPr>
          <p:nvPr/>
        </p:nvGrpSpPr>
        <p:grpSpPr bwMode="auto">
          <a:xfrm>
            <a:off x="190501" y="1209524"/>
            <a:ext cx="2547559" cy="1174750"/>
            <a:chOff x="1070" y="1044"/>
            <a:chExt cx="1378" cy="835"/>
          </a:xfrm>
        </p:grpSpPr>
        <p:sp>
          <p:nvSpPr>
            <p:cNvPr id="102443" name="AutoShape 41">
              <a:extLst>
                <a:ext uri="{FF2B5EF4-FFF2-40B4-BE49-F238E27FC236}">
                  <a16:creationId xmlns:a16="http://schemas.microsoft.com/office/drawing/2014/main" id="{381329C2-6D8D-489D-80D3-567164919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1044"/>
              <a:ext cx="1378" cy="835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lIns="97971" tIns="48986" rIns="97971" bIns="48986" anchor="ctr"/>
            <a:lstStyle>
              <a:lvl1pPr defTabSz="102870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9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836613" indent="-322263" defTabSz="102870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285875" indent="-257175" defTabSz="10287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800225" indent="-257175" defTabSz="10287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314575" indent="-257175" defTabSz="10287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7717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32289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6861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41433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048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444" name="Text Box 42">
              <a:hlinkClick r:id="rId7" action="ppaction://hlinksldjump"/>
              <a:extLst>
                <a:ext uri="{FF2B5EF4-FFF2-40B4-BE49-F238E27FC236}">
                  <a16:creationId xmlns:a16="http://schemas.microsoft.com/office/drawing/2014/main" id="{28DD40D4-7F35-4E95-A606-73EA5B78C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" y="1319"/>
              <a:ext cx="1191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971" tIns="48986" rIns="97971" bIns="48986">
              <a:spAutoFit/>
            </a:bodyPr>
            <a:lstStyle>
              <a:lvl1pPr defTabSz="102870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9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836613" indent="-322263" defTabSz="102870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285875" indent="-257175" defTabSz="10287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800225" indent="-257175" defTabSz="10287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314575" indent="-257175" defTabSz="10287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7717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32289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6861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41433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571" b="1">
                  <a:solidFill>
                    <a:srgbClr val="000000"/>
                  </a:solidFill>
                  <a:latin typeface="Calibri" panose="020F0502020204030204" pitchFamily="34" charset="0"/>
                </a:rPr>
                <a:t>Câu hỏi 1 </a:t>
              </a:r>
            </a:p>
          </p:txBody>
        </p:sp>
      </p:grpSp>
      <p:sp>
        <p:nvSpPr>
          <p:cNvPr id="14339" name="Text Box 44">
            <a:extLst>
              <a:ext uri="{FF2B5EF4-FFF2-40B4-BE49-F238E27FC236}">
                <a16:creationId xmlns:a16="http://schemas.microsoft.com/office/drawing/2014/main" id="{29C2313E-AA03-406E-A5F4-560826D40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977" y="5196417"/>
            <a:ext cx="3028345" cy="56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48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Hiền</a:t>
            </a:r>
          </a:p>
        </p:txBody>
      </p:sp>
      <p:sp>
        <p:nvSpPr>
          <p:cNvPr id="14340" name="Text Box 45">
            <a:extLst>
              <a:ext uri="{FF2B5EF4-FFF2-40B4-BE49-F238E27FC236}">
                <a16:creationId xmlns:a16="http://schemas.microsoft.com/office/drawing/2014/main" id="{8124380E-11A0-42DD-92B9-0F89CC2EB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917" y="5867703"/>
            <a:ext cx="3900714" cy="56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48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Thủy</a:t>
            </a:r>
          </a:p>
        </p:txBody>
      </p:sp>
      <p:sp>
        <p:nvSpPr>
          <p:cNvPr id="14341" name="Text Box 46">
            <a:extLst>
              <a:ext uri="{FF2B5EF4-FFF2-40B4-BE49-F238E27FC236}">
                <a16:creationId xmlns:a16="http://schemas.microsoft.com/office/drawing/2014/main" id="{A01BCA48-2510-4B7A-934B-AC25FCC2F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644" y="5258405"/>
            <a:ext cx="3028345" cy="56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48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Trung</a:t>
            </a:r>
          </a:p>
        </p:txBody>
      </p:sp>
      <p:grpSp>
        <p:nvGrpSpPr>
          <p:cNvPr id="3" name="Group 48">
            <a:extLst>
              <a:ext uri="{FF2B5EF4-FFF2-40B4-BE49-F238E27FC236}">
                <a16:creationId xmlns:a16="http://schemas.microsoft.com/office/drawing/2014/main" id="{88306C1B-0DB9-4B99-815B-C938A54A494A}"/>
              </a:ext>
            </a:extLst>
          </p:cNvPr>
          <p:cNvGrpSpPr>
            <a:grpSpLocks/>
          </p:cNvGrpSpPr>
          <p:nvPr/>
        </p:nvGrpSpPr>
        <p:grpSpPr bwMode="auto">
          <a:xfrm>
            <a:off x="9218084" y="4724703"/>
            <a:ext cx="2579310" cy="1637392"/>
            <a:chOff x="2544" y="856"/>
            <a:chExt cx="1728" cy="1440"/>
          </a:xfrm>
        </p:grpSpPr>
        <p:pic>
          <p:nvPicPr>
            <p:cNvPr id="102441" name="Picture 8" descr="pi1">
              <a:extLst>
                <a:ext uri="{FF2B5EF4-FFF2-40B4-BE49-F238E27FC236}">
                  <a16:creationId xmlns:a16="http://schemas.microsoft.com/office/drawing/2014/main" id="{AFF240E3-66AF-498D-9E79-0F034E59F6D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856"/>
              <a:ext cx="1728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42" name="Oval 50">
              <a:extLst>
                <a:ext uri="{FF2B5EF4-FFF2-40B4-BE49-F238E27FC236}">
                  <a16:creationId xmlns:a16="http://schemas.microsoft.com/office/drawing/2014/main" id="{E92D42F6-673C-4025-99DE-2C389037B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238"/>
              <a:ext cx="740" cy="687"/>
            </a:xfrm>
            <a:prstGeom prst="ellipse">
              <a:avLst/>
            </a:prstGeom>
            <a:solidFill>
              <a:srgbClr val="FF0000"/>
            </a:solidFill>
            <a:ln w="317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48986" tIns="0" rIns="0" bIns="0" anchor="ctr"/>
            <a:lstStyle>
              <a:lvl1pPr defTabSz="102870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9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836613" indent="-322263" defTabSz="102870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285875" indent="-257175" defTabSz="10287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800225" indent="-257175" defTabSz="10287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314575" indent="-257175" defTabSz="10287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7717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32289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6861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41433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14" b="1">
                  <a:solidFill>
                    <a:srgbClr val="FFFF00"/>
                  </a:solidFill>
                  <a:latin typeface="Calibri" panose="020F0502020204030204" pitchFamily="34" charset="0"/>
                </a:rPr>
                <a:t>Hết giờ</a:t>
              </a:r>
            </a:p>
          </p:txBody>
        </p:sp>
      </p:grpSp>
      <p:grpSp>
        <p:nvGrpSpPr>
          <p:cNvPr id="4" name="Group 51">
            <a:extLst>
              <a:ext uri="{FF2B5EF4-FFF2-40B4-BE49-F238E27FC236}">
                <a16:creationId xmlns:a16="http://schemas.microsoft.com/office/drawing/2014/main" id="{F5F37694-8A3A-4019-A3ED-9248AAD2591E}"/>
              </a:ext>
            </a:extLst>
          </p:cNvPr>
          <p:cNvGrpSpPr>
            <a:grpSpLocks/>
          </p:cNvGrpSpPr>
          <p:nvPr/>
        </p:nvGrpSpPr>
        <p:grpSpPr bwMode="auto">
          <a:xfrm>
            <a:off x="9695846" y="4951489"/>
            <a:ext cx="1599595" cy="1218595"/>
            <a:chOff x="1488" y="2496"/>
            <a:chExt cx="1248" cy="1248"/>
          </a:xfrm>
        </p:grpSpPr>
        <p:pic>
          <p:nvPicPr>
            <p:cNvPr id="102439" name="Picture 52" descr="dong_ho_treo_tuong_01">
              <a:extLst>
                <a:ext uri="{FF2B5EF4-FFF2-40B4-BE49-F238E27FC236}">
                  <a16:creationId xmlns:a16="http://schemas.microsoft.com/office/drawing/2014/main" id="{73407C59-E8D5-4DD9-B47F-E46E5865DE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40" name="WordArt 53">
              <a:extLst>
                <a:ext uri="{FF2B5EF4-FFF2-40B4-BE49-F238E27FC236}">
                  <a16:creationId xmlns:a16="http://schemas.microsoft.com/office/drawing/2014/main" id="{31A34420-A5EC-4F90-A539-90047403CCA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52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429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05s</a:t>
              </a:r>
            </a:p>
          </p:txBody>
        </p:sp>
      </p:grpSp>
      <p:grpSp>
        <p:nvGrpSpPr>
          <p:cNvPr id="5" name="Group 54">
            <a:extLst>
              <a:ext uri="{FF2B5EF4-FFF2-40B4-BE49-F238E27FC236}">
                <a16:creationId xmlns:a16="http://schemas.microsoft.com/office/drawing/2014/main" id="{3625D0F0-10C9-4C0B-8EA8-DFEF18EFC5EA}"/>
              </a:ext>
            </a:extLst>
          </p:cNvPr>
          <p:cNvGrpSpPr>
            <a:grpSpLocks/>
          </p:cNvGrpSpPr>
          <p:nvPr/>
        </p:nvGrpSpPr>
        <p:grpSpPr bwMode="auto">
          <a:xfrm>
            <a:off x="9695846" y="4949977"/>
            <a:ext cx="1599595" cy="1218595"/>
            <a:chOff x="4176" y="2496"/>
            <a:chExt cx="1248" cy="1248"/>
          </a:xfrm>
        </p:grpSpPr>
        <p:pic>
          <p:nvPicPr>
            <p:cNvPr id="102437" name="Picture 55" descr="dong_ho_treo_tuong_01">
              <a:extLst>
                <a:ext uri="{FF2B5EF4-FFF2-40B4-BE49-F238E27FC236}">
                  <a16:creationId xmlns:a16="http://schemas.microsoft.com/office/drawing/2014/main" id="{61884F32-A151-4BD3-95B4-7E2EA1B2C5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8" name="WordArt 56">
              <a:extLst>
                <a:ext uri="{FF2B5EF4-FFF2-40B4-BE49-F238E27FC236}">
                  <a16:creationId xmlns:a16="http://schemas.microsoft.com/office/drawing/2014/main" id="{D7FDE332-6B4C-4D91-B17F-61334593817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47" y="2873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429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04s</a:t>
              </a:r>
            </a:p>
          </p:txBody>
        </p:sp>
      </p:grpSp>
      <p:grpSp>
        <p:nvGrpSpPr>
          <p:cNvPr id="6" name="Group 57">
            <a:extLst>
              <a:ext uri="{FF2B5EF4-FFF2-40B4-BE49-F238E27FC236}">
                <a16:creationId xmlns:a16="http://schemas.microsoft.com/office/drawing/2014/main" id="{28F61839-FA77-459D-BE0D-C74ABA0103F8}"/>
              </a:ext>
            </a:extLst>
          </p:cNvPr>
          <p:cNvGrpSpPr>
            <a:grpSpLocks/>
          </p:cNvGrpSpPr>
          <p:nvPr/>
        </p:nvGrpSpPr>
        <p:grpSpPr bwMode="auto">
          <a:xfrm>
            <a:off x="9695846" y="4953001"/>
            <a:ext cx="1599595" cy="1218595"/>
            <a:chOff x="4275" y="775"/>
            <a:chExt cx="1248" cy="1248"/>
          </a:xfrm>
        </p:grpSpPr>
        <p:pic>
          <p:nvPicPr>
            <p:cNvPr id="102435" name="Picture 58" descr="dong_ho_treo_tuong_01">
              <a:extLst>
                <a:ext uri="{FF2B5EF4-FFF2-40B4-BE49-F238E27FC236}">
                  <a16:creationId xmlns:a16="http://schemas.microsoft.com/office/drawing/2014/main" id="{AD8AF927-AC51-4164-AA60-AC025F71F7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" y="775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6" name="WordArt 59">
              <a:extLst>
                <a:ext uri="{FF2B5EF4-FFF2-40B4-BE49-F238E27FC236}">
                  <a16:creationId xmlns:a16="http://schemas.microsoft.com/office/drawing/2014/main" id="{38C9EEB9-95F9-4506-93EA-AC11F861079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79" y="1141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429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03s</a:t>
              </a:r>
            </a:p>
          </p:txBody>
        </p:sp>
      </p:grpSp>
      <p:grpSp>
        <p:nvGrpSpPr>
          <p:cNvPr id="7" name="Group 60">
            <a:extLst>
              <a:ext uri="{FF2B5EF4-FFF2-40B4-BE49-F238E27FC236}">
                <a16:creationId xmlns:a16="http://schemas.microsoft.com/office/drawing/2014/main" id="{8C9D2F4A-E2FA-47D8-9ADC-A29F57DA0C6F}"/>
              </a:ext>
            </a:extLst>
          </p:cNvPr>
          <p:cNvGrpSpPr>
            <a:grpSpLocks/>
          </p:cNvGrpSpPr>
          <p:nvPr/>
        </p:nvGrpSpPr>
        <p:grpSpPr bwMode="auto">
          <a:xfrm>
            <a:off x="9695846" y="4951489"/>
            <a:ext cx="1599595" cy="1218595"/>
            <a:chOff x="144" y="1152"/>
            <a:chExt cx="1248" cy="1248"/>
          </a:xfrm>
        </p:grpSpPr>
        <p:pic>
          <p:nvPicPr>
            <p:cNvPr id="102433" name="Picture 61" descr="dong_ho_treo_tuong_01">
              <a:extLst>
                <a:ext uri="{FF2B5EF4-FFF2-40B4-BE49-F238E27FC236}">
                  <a16:creationId xmlns:a16="http://schemas.microsoft.com/office/drawing/2014/main" id="{5800CCCD-9C3E-46C9-8E74-AB5E7709DB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52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4" name="WordArt 62">
              <a:extLst>
                <a:ext uri="{FF2B5EF4-FFF2-40B4-BE49-F238E27FC236}">
                  <a16:creationId xmlns:a16="http://schemas.microsoft.com/office/drawing/2014/main" id="{87DEEB19-D2E7-4AF8-AC07-2B6E596F614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16" y="1502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429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02s</a:t>
              </a:r>
            </a:p>
          </p:txBody>
        </p:sp>
      </p:grpSp>
      <p:grpSp>
        <p:nvGrpSpPr>
          <p:cNvPr id="8" name="Group 63">
            <a:extLst>
              <a:ext uri="{FF2B5EF4-FFF2-40B4-BE49-F238E27FC236}">
                <a16:creationId xmlns:a16="http://schemas.microsoft.com/office/drawing/2014/main" id="{E84DDCDD-D2AC-4C35-8A9C-FF0CA5E36BD6}"/>
              </a:ext>
            </a:extLst>
          </p:cNvPr>
          <p:cNvGrpSpPr>
            <a:grpSpLocks/>
          </p:cNvGrpSpPr>
          <p:nvPr/>
        </p:nvGrpSpPr>
        <p:grpSpPr bwMode="auto">
          <a:xfrm>
            <a:off x="9695846" y="4933346"/>
            <a:ext cx="1599595" cy="1220107"/>
            <a:chOff x="2832" y="2496"/>
            <a:chExt cx="1248" cy="1248"/>
          </a:xfrm>
        </p:grpSpPr>
        <p:pic>
          <p:nvPicPr>
            <p:cNvPr id="102431" name="Picture 64" descr="dong_ho_treo_tuong_01">
              <a:extLst>
                <a:ext uri="{FF2B5EF4-FFF2-40B4-BE49-F238E27FC236}">
                  <a16:creationId xmlns:a16="http://schemas.microsoft.com/office/drawing/2014/main" id="{2A652DB4-4405-41B6-9053-9617897E30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2" name="WordArt 65">
              <a:extLst>
                <a:ext uri="{FF2B5EF4-FFF2-40B4-BE49-F238E27FC236}">
                  <a16:creationId xmlns:a16="http://schemas.microsoft.com/office/drawing/2014/main" id="{90E94748-BB45-4825-9531-5490741F879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996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429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01s</a:t>
              </a:r>
            </a:p>
          </p:txBody>
        </p:sp>
      </p:grpSp>
      <p:pic>
        <p:nvPicPr>
          <p:cNvPr id="102414" name="Picture 73" descr="33">
            <a:extLst>
              <a:ext uri="{FF2B5EF4-FFF2-40B4-BE49-F238E27FC236}">
                <a16:creationId xmlns:a16="http://schemas.microsoft.com/office/drawing/2014/main" id="{FE0D0B5F-3B76-4502-852F-CAE832456F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08" y="914703"/>
            <a:ext cx="11101917" cy="7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58" name="Text Box 74">
            <a:extLst>
              <a:ext uri="{FF2B5EF4-FFF2-40B4-BE49-F238E27FC236}">
                <a16:creationId xmlns:a16="http://schemas.microsoft.com/office/drawing/2014/main" id="{7D7DD064-4D25-47EA-B142-A07011C67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656" y="2680608"/>
            <a:ext cx="5973536" cy="127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48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48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02416" name="Picture 8" descr="3-animated-bells">
            <a:extLst>
              <a:ext uri="{FF2B5EF4-FFF2-40B4-BE49-F238E27FC236}">
                <a16:creationId xmlns:a16="http://schemas.microsoft.com/office/drawing/2014/main" id="{294F67AD-2490-4791-B3F1-D86674D9BF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93" y="92227"/>
            <a:ext cx="1608667" cy="89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7" name="Picture 8" descr="3-animated-bells">
            <a:extLst>
              <a:ext uri="{FF2B5EF4-FFF2-40B4-BE49-F238E27FC236}">
                <a16:creationId xmlns:a16="http://schemas.microsoft.com/office/drawing/2014/main" id="{76A03DCB-9040-4046-85AB-B67F24FEAA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27" y="75595"/>
            <a:ext cx="1590524" cy="95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66">
            <a:extLst>
              <a:ext uri="{FF2B5EF4-FFF2-40B4-BE49-F238E27FC236}">
                <a16:creationId xmlns:a16="http://schemas.microsoft.com/office/drawing/2014/main" id="{E670B8E7-69FE-4C42-88C7-8EE2B73C4834}"/>
              </a:ext>
            </a:extLst>
          </p:cNvPr>
          <p:cNvGrpSpPr>
            <a:grpSpLocks/>
          </p:cNvGrpSpPr>
          <p:nvPr/>
        </p:nvGrpSpPr>
        <p:grpSpPr bwMode="auto">
          <a:xfrm>
            <a:off x="9196918" y="4735286"/>
            <a:ext cx="2562679" cy="1679727"/>
            <a:chOff x="4224" y="800"/>
            <a:chExt cx="1632" cy="1360"/>
          </a:xfrm>
        </p:grpSpPr>
        <p:pic>
          <p:nvPicPr>
            <p:cNvPr id="102429" name="Picture 8" descr="pi1">
              <a:extLst>
                <a:ext uri="{FF2B5EF4-FFF2-40B4-BE49-F238E27FC236}">
                  <a16:creationId xmlns:a16="http://schemas.microsoft.com/office/drawing/2014/main" id="{2BD07B27-3AA3-495A-AD92-C86AC3023A4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800"/>
              <a:ext cx="1632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0" name="Oval 68">
              <a:extLst>
                <a:ext uri="{FF2B5EF4-FFF2-40B4-BE49-F238E27FC236}">
                  <a16:creationId xmlns:a16="http://schemas.microsoft.com/office/drawing/2014/main" id="{E15F2DA8-15D4-43DB-8EF7-1FBCB4A4F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" y="1169"/>
              <a:ext cx="698" cy="64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97971" anchor="ctr"/>
            <a:lstStyle>
              <a:lvl1pPr defTabSz="102870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9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836613" indent="-322263" defTabSz="102870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285875" indent="-257175" defTabSz="10287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800225" indent="-257175" defTabSz="10287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314575" indent="-257175" defTabSz="10287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7717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32289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6861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41433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29" b="1">
                  <a:solidFill>
                    <a:srgbClr val="009900"/>
                  </a:solidFill>
                  <a:latin typeface="Calibri" panose="020F0502020204030204" pitchFamily="34" charset="0"/>
                </a:rPr>
                <a:t>5 giây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29" b="1">
                  <a:solidFill>
                    <a:srgbClr val="009900"/>
                  </a:solidFill>
                  <a:latin typeface="Calibri" panose="020F0502020204030204" pitchFamily="34" charset="0"/>
                </a:rPr>
                <a:t>bắt đầu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6410DC2-D9A2-44F3-8066-1F521F8D8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644" y="5867703"/>
            <a:ext cx="2899833" cy="103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48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Quỳnh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048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2420" name="Chart 36">
            <a:extLst>
              <a:ext uri="{FF2B5EF4-FFF2-40B4-BE49-F238E27FC236}">
                <a16:creationId xmlns:a16="http://schemas.microsoft.com/office/drawing/2014/main" id="{BCFDC330-2100-41E9-90C7-DF29940FE97D}"/>
              </a:ext>
            </a:extLst>
          </p:cNvPr>
          <p:cNvGraphicFramePr>
            <a:graphicFrameLocks/>
          </p:cNvGraphicFramePr>
          <p:nvPr/>
        </p:nvGraphicFramePr>
        <p:xfrm>
          <a:off x="3494012" y="1143001"/>
          <a:ext cx="6405941" cy="3123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r:id="rId12" imgW="6401355" imgH="3121423" progId="Excel.Chart.8">
                  <p:embed/>
                </p:oleObj>
              </mc:Choice>
              <mc:Fallback>
                <p:oleObj r:id="rId12" imgW="6401355" imgH="3121423" progId="Excel.Chart.8">
                  <p:embed/>
                  <p:pic>
                    <p:nvPicPr>
                      <p:cNvPr id="102420" name="Chart 36">
                        <a:extLst>
                          <a:ext uri="{FF2B5EF4-FFF2-40B4-BE49-F238E27FC236}">
                            <a16:creationId xmlns:a16="http://schemas.microsoft.com/office/drawing/2014/main" id="{BCFDC330-2100-41E9-90C7-DF29940FE97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12" y="1143001"/>
                        <a:ext cx="6405941" cy="3123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21" name="Text Box 11">
            <a:extLst>
              <a:ext uri="{FF2B5EF4-FFF2-40B4-BE49-F238E27FC236}">
                <a16:creationId xmlns:a16="http://schemas.microsoft.com/office/drawing/2014/main" id="{4B220661-7C50-431E-80F7-857B5B49D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8858" y="2558143"/>
            <a:ext cx="562429" cy="4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91" b="1">
                <a:solidFill>
                  <a:srgbClr val="C00000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102422" name="Text Box 11">
            <a:extLst>
              <a:ext uri="{FF2B5EF4-FFF2-40B4-BE49-F238E27FC236}">
                <a16:creationId xmlns:a16="http://schemas.microsoft.com/office/drawing/2014/main" id="{6FCE745E-A0FC-4698-807F-3934A6FDC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9715" y="2340429"/>
            <a:ext cx="580571" cy="4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91" b="1">
                <a:solidFill>
                  <a:srgbClr val="C00000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102423" name="Text Box 11">
            <a:extLst>
              <a:ext uri="{FF2B5EF4-FFF2-40B4-BE49-F238E27FC236}">
                <a16:creationId xmlns:a16="http://schemas.microsoft.com/office/drawing/2014/main" id="{9CDF8866-B433-4E76-A922-1AB2F9BF7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6430" y="1905000"/>
            <a:ext cx="1398511" cy="4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91" b="1">
                <a:solidFill>
                  <a:srgbClr val="C00000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102424" name="Text Box 11">
            <a:extLst>
              <a:ext uri="{FF2B5EF4-FFF2-40B4-BE49-F238E27FC236}">
                <a16:creationId xmlns:a16="http://schemas.microsoft.com/office/drawing/2014/main" id="{BB23353B-9DDC-4FA2-8EB9-936031847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1" y="2195286"/>
            <a:ext cx="580571" cy="4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91" b="1">
                <a:solidFill>
                  <a:srgbClr val="C00000"/>
                </a:solidFill>
                <a:latin typeface=".VnTime" panose="020B7200000000000000" pitchFamily="34" charset="0"/>
              </a:rPr>
              <a:t>7</a:t>
            </a:r>
          </a:p>
        </p:txBody>
      </p:sp>
      <p:sp>
        <p:nvSpPr>
          <p:cNvPr id="102425" name="Text Box 11">
            <a:extLst>
              <a:ext uri="{FF2B5EF4-FFF2-40B4-BE49-F238E27FC236}">
                <a16:creationId xmlns:a16="http://schemas.microsoft.com/office/drawing/2014/main" id="{966666C0-5311-45EB-9B2F-915C64B34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6073" y="3734405"/>
            <a:ext cx="1400024" cy="4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91">
                <a:solidFill>
                  <a:srgbClr val="0000FF"/>
                </a:solidFill>
                <a:latin typeface=".VnTime" panose="020B7200000000000000" pitchFamily="34" charset="0"/>
              </a:rPr>
              <a:t>(</a:t>
            </a:r>
            <a:r>
              <a:rPr lang="en-US" altLang="en-US" sz="219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191">
                <a:solidFill>
                  <a:srgbClr val="0000FF"/>
                </a:solidFill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102426" name="Text Box 11">
            <a:extLst>
              <a:ext uri="{FF2B5EF4-FFF2-40B4-BE49-F238E27FC236}">
                <a16:creationId xmlns:a16="http://schemas.microsoft.com/office/drawing/2014/main" id="{B99BD193-13E6-46E2-8539-056E682D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073" y="1371298"/>
            <a:ext cx="1400024" cy="4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91">
                <a:solidFill>
                  <a:srgbClr val="0000FF"/>
                </a:solidFill>
                <a:latin typeface=".VnTime" panose="020B7200000000000000" pitchFamily="34" charset="0"/>
              </a:rPr>
              <a:t>(</a:t>
            </a:r>
            <a:r>
              <a:rPr lang="en-US" altLang="en-US" sz="219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Quyển</a:t>
            </a:r>
            <a:r>
              <a:rPr lang="en-US" altLang="en-US" sz="2191">
                <a:solidFill>
                  <a:srgbClr val="0000FF"/>
                </a:solidFill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102427" name="Text Box 76">
            <a:extLst>
              <a:ext uri="{FF2B5EF4-FFF2-40B4-BE49-F238E27FC236}">
                <a16:creationId xmlns:a16="http://schemas.microsoft.com/office/drawing/2014/main" id="{79192DD4-7D12-47F7-B7DF-4986A862F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08" y="4266596"/>
            <a:ext cx="10102548" cy="46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indent="514350"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381" b="1">
                <a:solidFill>
                  <a:srgbClr val="009D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Dựa vào biểu đồ trên, em hãy cho biết:</a:t>
            </a:r>
          </a:p>
        </p:txBody>
      </p:sp>
      <p:sp>
        <p:nvSpPr>
          <p:cNvPr id="102428" name="Text Box 76">
            <a:extLst>
              <a:ext uri="{FF2B5EF4-FFF2-40B4-BE49-F238E27FC236}">
                <a16:creationId xmlns:a16="http://schemas.microsoft.com/office/drawing/2014/main" id="{65A17280-1124-487D-908E-79D9BF204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263" y="4599215"/>
            <a:ext cx="10102548" cy="46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indent="514350"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381" b="1">
                <a:solidFill>
                  <a:srgbClr val="009D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một năm bạn nào đọc được nhiều sách nhất?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build="allAtOnce"/>
      <p:bldP spid="14341" grpId="0"/>
      <p:bldP spid="16458" grpId="0"/>
      <p:bldP spid="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40">
            <a:extLst>
              <a:ext uri="{FF2B5EF4-FFF2-40B4-BE49-F238E27FC236}">
                <a16:creationId xmlns:a16="http://schemas.microsoft.com/office/drawing/2014/main" id="{346DCF68-DCC0-4980-8476-8283BA8B6F97}"/>
              </a:ext>
            </a:extLst>
          </p:cNvPr>
          <p:cNvGrpSpPr>
            <a:grpSpLocks/>
          </p:cNvGrpSpPr>
          <p:nvPr/>
        </p:nvGrpSpPr>
        <p:grpSpPr bwMode="auto">
          <a:xfrm>
            <a:off x="190501" y="1209524"/>
            <a:ext cx="2547559" cy="1174750"/>
            <a:chOff x="1070" y="1044"/>
            <a:chExt cx="1378" cy="835"/>
          </a:xfrm>
        </p:grpSpPr>
        <p:sp>
          <p:nvSpPr>
            <p:cNvPr id="103467" name="AutoShape 41">
              <a:extLst>
                <a:ext uri="{FF2B5EF4-FFF2-40B4-BE49-F238E27FC236}">
                  <a16:creationId xmlns:a16="http://schemas.microsoft.com/office/drawing/2014/main" id="{D2FC9FC1-A11C-4457-AA47-302CBCF09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1044"/>
              <a:ext cx="1378" cy="835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lIns="97971" tIns="48986" rIns="97971" bIns="48986" anchor="ctr"/>
            <a:lstStyle>
              <a:lvl1pPr defTabSz="102870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9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836613" indent="-322263" defTabSz="102870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285875" indent="-257175" defTabSz="10287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800225" indent="-257175" defTabSz="10287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314575" indent="-257175" defTabSz="10287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7717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32289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6861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41433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048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468" name="Text Box 42">
              <a:hlinkClick r:id="rId7" action="ppaction://hlinksldjump"/>
              <a:extLst>
                <a:ext uri="{FF2B5EF4-FFF2-40B4-BE49-F238E27FC236}">
                  <a16:creationId xmlns:a16="http://schemas.microsoft.com/office/drawing/2014/main" id="{4E4FC70A-E9BF-47F0-B8B7-FFA00AE1D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" y="1319"/>
              <a:ext cx="1191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971" tIns="48986" rIns="97971" bIns="48986">
              <a:spAutoFit/>
            </a:bodyPr>
            <a:lstStyle>
              <a:lvl1pPr defTabSz="102870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9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836613" indent="-322263" defTabSz="102870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285875" indent="-257175" defTabSz="10287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800225" indent="-257175" defTabSz="10287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314575" indent="-257175" defTabSz="10287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7717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32289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6861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41433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571" b="1">
                  <a:solidFill>
                    <a:srgbClr val="000000"/>
                  </a:solidFill>
                  <a:latin typeface="Calibri" panose="020F0502020204030204" pitchFamily="34" charset="0"/>
                </a:rPr>
                <a:t>Câu hỏi 2</a:t>
              </a:r>
            </a:p>
          </p:txBody>
        </p:sp>
      </p:grpSp>
      <p:sp>
        <p:nvSpPr>
          <p:cNvPr id="14339" name="Text Box 44">
            <a:extLst>
              <a:ext uri="{FF2B5EF4-FFF2-40B4-BE49-F238E27FC236}">
                <a16:creationId xmlns:a16="http://schemas.microsoft.com/office/drawing/2014/main" id="{069C1269-DC29-4E55-A601-90CABC380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917" y="5181298"/>
            <a:ext cx="3028346" cy="56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48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Thủy</a:t>
            </a:r>
          </a:p>
        </p:txBody>
      </p:sp>
      <p:sp>
        <p:nvSpPr>
          <p:cNvPr id="14340" name="Text Box 45">
            <a:extLst>
              <a:ext uri="{FF2B5EF4-FFF2-40B4-BE49-F238E27FC236}">
                <a16:creationId xmlns:a16="http://schemas.microsoft.com/office/drawing/2014/main" id="{EFF689EC-3CBF-4EC6-A672-8A3C92637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132" y="6109608"/>
            <a:ext cx="3100917" cy="56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48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Quỳnh</a:t>
            </a:r>
          </a:p>
        </p:txBody>
      </p:sp>
      <p:sp>
        <p:nvSpPr>
          <p:cNvPr id="14341" name="Text Box 46">
            <a:extLst>
              <a:ext uri="{FF2B5EF4-FFF2-40B4-BE49-F238E27FC236}">
                <a16:creationId xmlns:a16="http://schemas.microsoft.com/office/drawing/2014/main" id="{3C94993D-2509-4D10-927F-AFE112841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418" y="5119310"/>
            <a:ext cx="2700262" cy="56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48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Trung</a:t>
            </a:r>
          </a:p>
        </p:txBody>
      </p:sp>
      <p:grpSp>
        <p:nvGrpSpPr>
          <p:cNvPr id="3" name="Group 48">
            <a:extLst>
              <a:ext uri="{FF2B5EF4-FFF2-40B4-BE49-F238E27FC236}">
                <a16:creationId xmlns:a16="http://schemas.microsoft.com/office/drawing/2014/main" id="{BABC3B97-C714-469C-AF51-01EC161A358F}"/>
              </a:ext>
            </a:extLst>
          </p:cNvPr>
          <p:cNvGrpSpPr>
            <a:grpSpLocks/>
          </p:cNvGrpSpPr>
          <p:nvPr/>
        </p:nvGrpSpPr>
        <p:grpSpPr bwMode="auto">
          <a:xfrm>
            <a:off x="9196917" y="4724703"/>
            <a:ext cx="2579310" cy="1637392"/>
            <a:chOff x="2544" y="856"/>
            <a:chExt cx="1728" cy="1440"/>
          </a:xfrm>
        </p:grpSpPr>
        <p:pic>
          <p:nvPicPr>
            <p:cNvPr id="103465" name="Picture 8" descr="pi1">
              <a:extLst>
                <a:ext uri="{FF2B5EF4-FFF2-40B4-BE49-F238E27FC236}">
                  <a16:creationId xmlns:a16="http://schemas.microsoft.com/office/drawing/2014/main" id="{6B1269C9-A9DF-4440-ABD0-354AA74B10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856"/>
              <a:ext cx="1728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66" name="Oval 50">
              <a:extLst>
                <a:ext uri="{FF2B5EF4-FFF2-40B4-BE49-F238E27FC236}">
                  <a16:creationId xmlns:a16="http://schemas.microsoft.com/office/drawing/2014/main" id="{7592B7B5-22B7-4BB3-9710-001301349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238"/>
              <a:ext cx="740" cy="687"/>
            </a:xfrm>
            <a:prstGeom prst="ellipse">
              <a:avLst/>
            </a:prstGeom>
            <a:solidFill>
              <a:srgbClr val="FF0000"/>
            </a:solidFill>
            <a:ln w="317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48986" tIns="0" rIns="0" bIns="0" anchor="ctr"/>
            <a:lstStyle>
              <a:lvl1pPr defTabSz="102870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9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836613" indent="-322263" defTabSz="102870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285875" indent="-257175" defTabSz="10287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800225" indent="-257175" defTabSz="10287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314575" indent="-257175" defTabSz="10287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7717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32289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6861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41433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14" b="1">
                  <a:solidFill>
                    <a:srgbClr val="FFFF00"/>
                  </a:solidFill>
                  <a:latin typeface="Calibri" panose="020F0502020204030204" pitchFamily="34" charset="0"/>
                </a:rPr>
                <a:t>Hết giờ</a:t>
              </a:r>
            </a:p>
          </p:txBody>
        </p:sp>
      </p:grpSp>
      <p:grpSp>
        <p:nvGrpSpPr>
          <p:cNvPr id="4" name="Group 51">
            <a:extLst>
              <a:ext uri="{FF2B5EF4-FFF2-40B4-BE49-F238E27FC236}">
                <a16:creationId xmlns:a16="http://schemas.microsoft.com/office/drawing/2014/main" id="{9439D7D5-F330-40A0-A5A0-8A3B2DED1718}"/>
              </a:ext>
            </a:extLst>
          </p:cNvPr>
          <p:cNvGrpSpPr>
            <a:grpSpLocks/>
          </p:cNvGrpSpPr>
          <p:nvPr/>
        </p:nvGrpSpPr>
        <p:grpSpPr bwMode="auto">
          <a:xfrm>
            <a:off x="9695846" y="4971143"/>
            <a:ext cx="1599595" cy="1218595"/>
            <a:chOff x="1488" y="2496"/>
            <a:chExt cx="1248" cy="1248"/>
          </a:xfrm>
        </p:grpSpPr>
        <p:pic>
          <p:nvPicPr>
            <p:cNvPr id="103463" name="Picture 52" descr="dong_ho_treo_tuong_01">
              <a:extLst>
                <a:ext uri="{FF2B5EF4-FFF2-40B4-BE49-F238E27FC236}">
                  <a16:creationId xmlns:a16="http://schemas.microsoft.com/office/drawing/2014/main" id="{60F90878-262B-40EA-8C26-150BA78055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64" name="WordArt 53">
              <a:extLst>
                <a:ext uri="{FF2B5EF4-FFF2-40B4-BE49-F238E27FC236}">
                  <a16:creationId xmlns:a16="http://schemas.microsoft.com/office/drawing/2014/main" id="{965F014C-3E81-4747-909D-0491C085FA4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52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429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05s</a:t>
              </a:r>
            </a:p>
          </p:txBody>
        </p:sp>
      </p:grpSp>
      <p:grpSp>
        <p:nvGrpSpPr>
          <p:cNvPr id="5" name="Group 54">
            <a:extLst>
              <a:ext uri="{FF2B5EF4-FFF2-40B4-BE49-F238E27FC236}">
                <a16:creationId xmlns:a16="http://schemas.microsoft.com/office/drawing/2014/main" id="{7F0C14AB-3125-452A-B40D-52908C7BF1DB}"/>
              </a:ext>
            </a:extLst>
          </p:cNvPr>
          <p:cNvGrpSpPr>
            <a:grpSpLocks/>
          </p:cNvGrpSpPr>
          <p:nvPr/>
        </p:nvGrpSpPr>
        <p:grpSpPr bwMode="auto">
          <a:xfrm>
            <a:off x="9695846" y="4968119"/>
            <a:ext cx="1599595" cy="1220108"/>
            <a:chOff x="4176" y="2496"/>
            <a:chExt cx="1248" cy="1248"/>
          </a:xfrm>
        </p:grpSpPr>
        <p:pic>
          <p:nvPicPr>
            <p:cNvPr id="103461" name="Picture 55" descr="dong_ho_treo_tuong_01">
              <a:extLst>
                <a:ext uri="{FF2B5EF4-FFF2-40B4-BE49-F238E27FC236}">
                  <a16:creationId xmlns:a16="http://schemas.microsoft.com/office/drawing/2014/main" id="{DA3B03D9-EEC8-4155-A793-6F65BF74F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62" name="WordArt 56">
              <a:extLst>
                <a:ext uri="{FF2B5EF4-FFF2-40B4-BE49-F238E27FC236}">
                  <a16:creationId xmlns:a16="http://schemas.microsoft.com/office/drawing/2014/main" id="{5CEEE692-7D3E-4D6E-85A8-7A678738633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47" y="2873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429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04s</a:t>
              </a:r>
            </a:p>
          </p:txBody>
        </p:sp>
      </p:grpSp>
      <p:grpSp>
        <p:nvGrpSpPr>
          <p:cNvPr id="6" name="Group 57">
            <a:extLst>
              <a:ext uri="{FF2B5EF4-FFF2-40B4-BE49-F238E27FC236}">
                <a16:creationId xmlns:a16="http://schemas.microsoft.com/office/drawing/2014/main" id="{6A187BB8-F790-4005-955C-D5117AF9F7BD}"/>
              </a:ext>
            </a:extLst>
          </p:cNvPr>
          <p:cNvGrpSpPr>
            <a:grpSpLocks/>
          </p:cNvGrpSpPr>
          <p:nvPr/>
        </p:nvGrpSpPr>
        <p:grpSpPr bwMode="auto">
          <a:xfrm>
            <a:off x="9695846" y="4972656"/>
            <a:ext cx="1599595" cy="1218595"/>
            <a:chOff x="4275" y="775"/>
            <a:chExt cx="1248" cy="1248"/>
          </a:xfrm>
        </p:grpSpPr>
        <p:pic>
          <p:nvPicPr>
            <p:cNvPr id="103459" name="Picture 58" descr="dong_ho_treo_tuong_01">
              <a:extLst>
                <a:ext uri="{FF2B5EF4-FFF2-40B4-BE49-F238E27FC236}">
                  <a16:creationId xmlns:a16="http://schemas.microsoft.com/office/drawing/2014/main" id="{8A80FCEE-34D7-4012-9F4B-255F5B0D21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" y="775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60" name="WordArt 59">
              <a:extLst>
                <a:ext uri="{FF2B5EF4-FFF2-40B4-BE49-F238E27FC236}">
                  <a16:creationId xmlns:a16="http://schemas.microsoft.com/office/drawing/2014/main" id="{FA4F3624-D20F-44B2-BF22-1CA9271899E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79" y="1141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429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03s</a:t>
              </a:r>
            </a:p>
          </p:txBody>
        </p:sp>
      </p:grpSp>
      <p:grpSp>
        <p:nvGrpSpPr>
          <p:cNvPr id="7" name="Group 60">
            <a:extLst>
              <a:ext uri="{FF2B5EF4-FFF2-40B4-BE49-F238E27FC236}">
                <a16:creationId xmlns:a16="http://schemas.microsoft.com/office/drawing/2014/main" id="{4747BFF2-7AE9-4F75-A874-E1C53ACFCC2A}"/>
              </a:ext>
            </a:extLst>
          </p:cNvPr>
          <p:cNvGrpSpPr>
            <a:grpSpLocks/>
          </p:cNvGrpSpPr>
          <p:nvPr/>
        </p:nvGrpSpPr>
        <p:grpSpPr bwMode="auto">
          <a:xfrm>
            <a:off x="9695846" y="4971143"/>
            <a:ext cx="1599595" cy="1218595"/>
            <a:chOff x="144" y="1152"/>
            <a:chExt cx="1248" cy="1248"/>
          </a:xfrm>
        </p:grpSpPr>
        <p:pic>
          <p:nvPicPr>
            <p:cNvPr id="103457" name="Picture 61" descr="dong_ho_treo_tuong_01">
              <a:extLst>
                <a:ext uri="{FF2B5EF4-FFF2-40B4-BE49-F238E27FC236}">
                  <a16:creationId xmlns:a16="http://schemas.microsoft.com/office/drawing/2014/main" id="{D3643789-B954-432D-BDDA-9D8A26F566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52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58" name="WordArt 62">
              <a:extLst>
                <a:ext uri="{FF2B5EF4-FFF2-40B4-BE49-F238E27FC236}">
                  <a16:creationId xmlns:a16="http://schemas.microsoft.com/office/drawing/2014/main" id="{7180F813-E6D1-40AF-A690-9C699BF16BB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16" y="1502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429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02s</a:t>
              </a:r>
            </a:p>
          </p:txBody>
        </p:sp>
      </p:grpSp>
      <p:grpSp>
        <p:nvGrpSpPr>
          <p:cNvPr id="8" name="Group 63">
            <a:extLst>
              <a:ext uri="{FF2B5EF4-FFF2-40B4-BE49-F238E27FC236}">
                <a16:creationId xmlns:a16="http://schemas.microsoft.com/office/drawing/2014/main" id="{0EB6BA54-1786-436A-8E6F-5D8E3FECC3CF}"/>
              </a:ext>
            </a:extLst>
          </p:cNvPr>
          <p:cNvGrpSpPr>
            <a:grpSpLocks/>
          </p:cNvGrpSpPr>
          <p:nvPr/>
        </p:nvGrpSpPr>
        <p:grpSpPr bwMode="auto">
          <a:xfrm>
            <a:off x="9695846" y="4953001"/>
            <a:ext cx="1599595" cy="1218595"/>
            <a:chOff x="2832" y="2496"/>
            <a:chExt cx="1248" cy="1248"/>
          </a:xfrm>
        </p:grpSpPr>
        <p:pic>
          <p:nvPicPr>
            <p:cNvPr id="103455" name="Picture 64" descr="dong_ho_treo_tuong_01">
              <a:extLst>
                <a:ext uri="{FF2B5EF4-FFF2-40B4-BE49-F238E27FC236}">
                  <a16:creationId xmlns:a16="http://schemas.microsoft.com/office/drawing/2014/main" id="{EBF914F7-5A9F-4C83-A810-2D775A66E9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56" name="WordArt 65">
              <a:extLst>
                <a:ext uri="{FF2B5EF4-FFF2-40B4-BE49-F238E27FC236}">
                  <a16:creationId xmlns:a16="http://schemas.microsoft.com/office/drawing/2014/main" id="{1E35D7C5-FA07-4134-A9CF-4D8F0A29DE5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996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429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01s</a:t>
              </a:r>
            </a:p>
          </p:txBody>
        </p:sp>
      </p:grpSp>
      <p:pic>
        <p:nvPicPr>
          <p:cNvPr id="103438" name="Picture 73" descr="33">
            <a:extLst>
              <a:ext uri="{FF2B5EF4-FFF2-40B4-BE49-F238E27FC236}">
                <a16:creationId xmlns:a16="http://schemas.microsoft.com/office/drawing/2014/main" id="{469828BE-C18B-4CE7-A07B-616EC47648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08" y="914703"/>
            <a:ext cx="11101917" cy="7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58" name="Text Box 74">
            <a:extLst>
              <a:ext uri="{FF2B5EF4-FFF2-40B4-BE49-F238E27FC236}">
                <a16:creationId xmlns:a16="http://schemas.microsoft.com/office/drawing/2014/main" id="{7425D5B3-51A9-405F-8F99-0AA0D3A13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656" y="2680608"/>
            <a:ext cx="5973536" cy="127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48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48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03440" name="Picture 8" descr="3-animated-bells">
            <a:extLst>
              <a:ext uri="{FF2B5EF4-FFF2-40B4-BE49-F238E27FC236}">
                <a16:creationId xmlns:a16="http://schemas.microsoft.com/office/drawing/2014/main" id="{48848D7C-0648-4D30-990A-2058FE2052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93" y="92227"/>
            <a:ext cx="1608667" cy="89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41" name="Picture 8" descr="3-animated-bells">
            <a:extLst>
              <a:ext uri="{FF2B5EF4-FFF2-40B4-BE49-F238E27FC236}">
                <a16:creationId xmlns:a16="http://schemas.microsoft.com/office/drawing/2014/main" id="{17111DCE-B11F-417C-B164-FB12EC336B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27" y="75595"/>
            <a:ext cx="1590524" cy="95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66">
            <a:extLst>
              <a:ext uri="{FF2B5EF4-FFF2-40B4-BE49-F238E27FC236}">
                <a16:creationId xmlns:a16="http://schemas.microsoft.com/office/drawing/2014/main" id="{59B911C5-39CF-4FC6-974B-CAD12263FED9}"/>
              </a:ext>
            </a:extLst>
          </p:cNvPr>
          <p:cNvGrpSpPr>
            <a:grpSpLocks/>
          </p:cNvGrpSpPr>
          <p:nvPr/>
        </p:nvGrpSpPr>
        <p:grpSpPr bwMode="auto">
          <a:xfrm>
            <a:off x="9196918" y="4735286"/>
            <a:ext cx="2562679" cy="1679727"/>
            <a:chOff x="4224" y="800"/>
            <a:chExt cx="1632" cy="1360"/>
          </a:xfrm>
        </p:grpSpPr>
        <p:pic>
          <p:nvPicPr>
            <p:cNvPr id="103453" name="Picture 8" descr="pi1">
              <a:extLst>
                <a:ext uri="{FF2B5EF4-FFF2-40B4-BE49-F238E27FC236}">
                  <a16:creationId xmlns:a16="http://schemas.microsoft.com/office/drawing/2014/main" id="{34BA3239-2D7E-4C67-9B73-DB45921053B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800"/>
              <a:ext cx="1632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54" name="Oval 68">
              <a:extLst>
                <a:ext uri="{FF2B5EF4-FFF2-40B4-BE49-F238E27FC236}">
                  <a16:creationId xmlns:a16="http://schemas.microsoft.com/office/drawing/2014/main" id="{119CE8F5-66DC-4B46-89C8-8E2C5E27E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" y="1169"/>
              <a:ext cx="698" cy="64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97971" anchor="ctr"/>
            <a:lstStyle>
              <a:lvl1pPr defTabSz="102870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9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836613" indent="-322263" defTabSz="102870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285875" indent="-257175" defTabSz="10287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800225" indent="-257175" defTabSz="10287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314575" indent="-257175" defTabSz="10287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7717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32289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6861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41433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29" b="1">
                  <a:solidFill>
                    <a:srgbClr val="009900"/>
                  </a:solidFill>
                  <a:latin typeface="Calibri" panose="020F0502020204030204" pitchFamily="34" charset="0"/>
                </a:rPr>
                <a:t>5 giây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29" b="1">
                  <a:solidFill>
                    <a:srgbClr val="009900"/>
                  </a:solidFill>
                  <a:latin typeface="Calibri" panose="020F0502020204030204" pitchFamily="34" charset="0"/>
                </a:rPr>
                <a:t>bắt đầu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B79CC1C-F71C-4B63-880F-7064F389A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632" y="5562299"/>
            <a:ext cx="3298976" cy="150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048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48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Hiền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048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3444" name="Chart 44">
            <a:extLst>
              <a:ext uri="{FF2B5EF4-FFF2-40B4-BE49-F238E27FC236}">
                <a16:creationId xmlns:a16="http://schemas.microsoft.com/office/drawing/2014/main" id="{DCC7D1FE-6C6B-40B7-90D9-218A94EE8A4C}"/>
              </a:ext>
            </a:extLst>
          </p:cNvPr>
          <p:cNvGraphicFramePr>
            <a:graphicFrameLocks/>
          </p:cNvGraphicFramePr>
          <p:nvPr/>
        </p:nvGraphicFramePr>
        <p:xfrm>
          <a:off x="3483429" y="1251857"/>
          <a:ext cx="6396869" cy="3125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r:id="rId12" imgW="6401355" imgH="3127519" progId="Excel.Chart.8">
                  <p:embed/>
                </p:oleObj>
              </mc:Choice>
              <mc:Fallback>
                <p:oleObj r:id="rId12" imgW="6401355" imgH="3127519" progId="Excel.Chart.8">
                  <p:embed/>
                  <p:pic>
                    <p:nvPicPr>
                      <p:cNvPr id="103444" name="Chart 44">
                        <a:extLst>
                          <a:ext uri="{FF2B5EF4-FFF2-40B4-BE49-F238E27FC236}">
                            <a16:creationId xmlns:a16="http://schemas.microsoft.com/office/drawing/2014/main" id="{DCC7D1FE-6C6B-40B7-90D9-218A94EE8A4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3429" y="1251857"/>
                        <a:ext cx="6396869" cy="31251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45" name="Text Box 11">
            <a:extLst>
              <a:ext uri="{FF2B5EF4-FFF2-40B4-BE49-F238E27FC236}">
                <a16:creationId xmlns:a16="http://schemas.microsoft.com/office/drawing/2014/main" id="{73A190BC-71B8-4AE4-876A-E44DFDCA1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965" y="2419048"/>
            <a:ext cx="503465" cy="4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91" b="1">
                <a:solidFill>
                  <a:srgbClr val="C00000"/>
                </a:solidFill>
                <a:latin typeface=".VnTime" panose="020B7200000000000000" pitchFamily="34" charset="0"/>
              </a:rPr>
              <a:t>7</a:t>
            </a:r>
          </a:p>
        </p:txBody>
      </p:sp>
      <p:sp>
        <p:nvSpPr>
          <p:cNvPr id="103446" name="Text Box 11">
            <a:extLst>
              <a:ext uri="{FF2B5EF4-FFF2-40B4-BE49-F238E27FC236}">
                <a16:creationId xmlns:a16="http://schemas.microsoft.com/office/drawing/2014/main" id="{F59A7E29-29BF-41F9-8FAC-AA967E0DF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644" y="2038048"/>
            <a:ext cx="1400024" cy="4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91" b="1">
                <a:solidFill>
                  <a:srgbClr val="C00000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103447" name="Text Box 11">
            <a:extLst>
              <a:ext uri="{FF2B5EF4-FFF2-40B4-BE49-F238E27FC236}">
                <a16:creationId xmlns:a16="http://schemas.microsoft.com/office/drawing/2014/main" id="{02F8A98D-575B-4869-AA04-6E2922774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2287" y="2514299"/>
            <a:ext cx="504976" cy="4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91" b="1">
                <a:solidFill>
                  <a:srgbClr val="C00000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103448" name="Text Box 11">
            <a:extLst>
              <a:ext uri="{FF2B5EF4-FFF2-40B4-BE49-F238E27FC236}">
                <a16:creationId xmlns:a16="http://schemas.microsoft.com/office/drawing/2014/main" id="{3939BDDC-670B-4D7F-927F-0CFC57E4C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3715" y="2647346"/>
            <a:ext cx="489857" cy="4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91" b="1">
                <a:solidFill>
                  <a:srgbClr val="C00000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103449" name="Text Box 76">
            <a:extLst>
              <a:ext uri="{FF2B5EF4-FFF2-40B4-BE49-F238E27FC236}">
                <a16:creationId xmlns:a16="http://schemas.microsoft.com/office/drawing/2014/main" id="{0B5F696E-A2D4-41C9-BA4B-1EDED6128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08" y="4266596"/>
            <a:ext cx="10102548" cy="46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indent="514350"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381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Dựa vào biểu đồ trên, em hãy cho biết:</a:t>
            </a:r>
          </a:p>
        </p:txBody>
      </p:sp>
      <p:sp>
        <p:nvSpPr>
          <p:cNvPr id="103450" name="Text Box 11">
            <a:extLst>
              <a:ext uri="{FF2B5EF4-FFF2-40B4-BE49-F238E27FC236}">
                <a16:creationId xmlns:a16="http://schemas.microsoft.com/office/drawing/2014/main" id="{23700FDA-5EE2-4149-9D75-20F8AC408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073" y="1371298"/>
            <a:ext cx="1400024" cy="4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91">
                <a:solidFill>
                  <a:srgbClr val="0000FF"/>
                </a:solidFill>
                <a:latin typeface=".VnTime" panose="020B7200000000000000" pitchFamily="34" charset="0"/>
              </a:rPr>
              <a:t>(</a:t>
            </a:r>
            <a:r>
              <a:rPr lang="en-US" altLang="en-US" sz="219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Quyển</a:t>
            </a:r>
            <a:r>
              <a:rPr lang="en-US" altLang="en-US" sz="2191">
                <a:solidFill>
                  <a:srgbClr val="0000FF"/>
                </a:solidFill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103451" name="Text Box 11">
            <a:extLst>
              <a:ext uri="{FF2B5EF4-FFF2-40B4-BE49-F238E27FC236}">
                <a16:creationId xmlns:a16="http://schemas.microsoft.com/office/drawing/2014/main" id="{AEECA4C4-101A-4697-A86D-BD6909861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6073" y="3867452"/>
            <a:ext cx="1400024" cy="4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91">
                <a:solidFill>
                  <a:srgbClr val="0000FF"/>
                </a:solidFill>
                <a:latin typeface=".VnTime" panose="020B7200000000000000" pitchFamily="34" charset="0"/>
              </a:rPr>
              <a:t>(</a:t>
            </a:r>
            <a:r>
              <a:rPr lang="en-US" altLang="en-US" sz="219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191">
                <a:solidFill>
                  <a:srgbClr val="0000FF"/>
                </a:solidFill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103452" name="Text Box 76">
            <a:extLst>
              <a:ext uri="{FF2B5EF4-FFF2-40B4-BE49-F238E27FC236}">
                <a16:creationId xmlns:a16="http://schemas.microsoft.com/office/drawing/2014/main" id="{6DF0D52C-E173-4328-9E0D-F3052FE20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92" y="4647596"/>
            <a:ext cx="10101035" cy="46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indent="514350"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381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ít đọc sách nhất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build="allAtOnce"/>
      <p:bldP spid="14341" grpId="0" build="allAtOnce"/>
      <p:bldP spid="16458" grpId="0"/>
      <p:bldP spid="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40">
            <a:extLst>
              <a:ext uri="{FF2B5EF4-FFF2-40B4-BE49-F238E27FC236}">
                <a16:creationId xmlns:a16="http://schemas.microsoft.com/office/drawing/2014/main" id="{74EC6FE0-F059-41D3-81B5-CB6859D334CC}"/>
              </a:ext>
            </a:extLst>
          </p:cNvPr>
          <p:cNvGrpSpPr>
            <a:grpSpLocks/>
          </p:cNvGrpSpPr>
          <p:nvPr/>
        </p:nvGrpSpPr>
        <p:grpSpPr bwMode="auto">
          <a:xfrm>
            <a:off x="190501" y="1209524"/>
            <a:ext cx="2547559" cy="1174750"/>
            <a:chOff x="1070" y="1044"/>
            <a:chExt cx="1378" cy="835"/>
          </a:xfrm>
        </p:grpSpPr>
        <p:sp>
          <p:nvSpPr>
            <p:cNvPr id="104491" name="AutoShape 41">
              <a:extLst>
                <a:ext uri="{FF2B5EF4-FFF2-40B4-BE49-F238E27FC236}">
                  <a16:creationId xmlns:a16="http://schemas.microsoft.com/office/drawing/2014/main" id="{333BAB11-B1DB-40ED-8DF9-3E296573D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1044"/>
              <a:ext cx="1378" cy="835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lIns="97971" tIns="48986" rIns="97971" bIns="48986" anchor="ctr"/>
            <a:lstStyle>
              <a:lvl1pPr defTabSz="102870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9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836613" indent="-322263" defTabSz="102870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285875" indent="-257175" defTabSz="10287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800225" indent="-257175" defTabSz="10287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314575" indent="-257175" defTabSz="10287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7717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32289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6861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41433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048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492" name="Text Box 42">
              <a:hlinkClick r:id="rId7" action="ppaction://hlinksldjump"/>
              <a:extLst>
                <a:ext uri="{FF2B5EF4-FFF2-40B4-BE49-F238E27FC236}">
                  <a16:creationId xmlns:a16="http://schemas.microsoft.com/office/drawing/2014/main" id="{30367E7B-00DE-4BBA-9F18-8DC4FF5BA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" y="1319"/>
              <a:ext cx="1191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971" tIns="48986" rIns="97971" bIns="48986">
              <a:spAutoFit/>
            </a:bodyPr>
            <a:lstStyle>
              <a:lvl1pPr defTabSz="102870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9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836613" indent="-322263" defTabSz="102870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285875" indent="-257175" defTabSz="10287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800225" indent="-257175" defTabSz="10287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314575" indent="-257175" defTabSz="10287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7717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32289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6861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41433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571" b="1">
                  <a:solidFill>
                    <a:srgbClr val="000099"/>
                  </a:solidFill>
                  <a:latin typeface="Calibri" panose="020F0502020204030204" pitchFamily="34" charset="0"/>
                </a:rPr>
                <a:t>Câu hỏi 3</a:t>
              </a:r>
            </a:p>
          </p:txBody>
        </p:sp>
      </p:grpSp>
      <p:sp>
        <p:nvSpPr>
          <p:cNvPr id="14339" name="Text Box 44">
            <a:extLst>
              <a:ext uri="{FF2B5EF4-FFF2-40B4-BE49-F238E27FC236}">
                <a16:creationId xmlns:a16="http://schemas.microsoft.com/office/drawing/2014/main" id="{92CFE0D0-B514-48D5-9081-CAD75EE94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89" y="5272013"/>
            <a:ext cx="3029857" cy="56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48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26</a:t>
            </a:r>
          </a:p>
        </p:txBody>
      </p:sp>
      <p:sp>
        <p:nvSpPr>
          <p:cNvPr id="14340" name="Text Box 45">
            <a:extLst>
              <a:ext uri="{FF2B5EF4-FFF2-40B4-BE49-F238E27FC236}">
                <a16:creationId xmlns:a16="http://schemas.microsoft.com/office/drawing/2014/main" id="{72AF92C3-2B72-4D1E-BF36-61D7B4562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89" y="5881310"/>
            <a:ext cx="3528786" cy="56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48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27</a:t>
            </a:r>
          </a:p>
        </p:txBody>
      </p:sp>
      <p:sp>
        <p:nvSpPr>
          <p:cNvPr id="14341" name="Text Box 46">
            <a:extLst>
              <a:ext uri="{FF2B5EF4-FFF2-40B4-BE49-F238E27FC236}">
                <a16:creationId xmlns:a16="http://schemas.microsoft.com/office/drawing/2014/main" id="{E18D3656-ADD5-41D9-A63E-A505330D8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6834" y="5196417"/>
            <a:ext cx="3029857" cy="56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48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28</a:t>
            </a:r>
          </a:p>
        </p:txBody>
      </p:sp>
      <p:grpSp>
        <p:nvGrpSpPr>
          <p:cNvPr id="3" name="Group 48">
            <a:extLst>
              <a:ext uri="{FF2B5EF4-FFF2-40B4-BE49-F238E27FC236}">
                <a16:creationId xmlns:a16="http://schemas.microsoft.com/office/drawing/2014/main" id="{8608300B-9FD2-407A-97E0-95C2A9CA7C41}"/>
              </a:ext>
            </a:extLst>
          </p:cNvPr>
          <p:cNvGrpSpPr>
            <a:grpSpLocks/>
          </p:cNvGrpSpPr>
          <p:nvPr/>
        </p:nvGrpSpPr>
        <p:grpSpPr bwMode="auto">
          <a:xfrm>
            <a:off x="9196917" y="4800298"/>
            <a:ext cx="2579310" cy="1638905"/>
            <a:chOff x="2544" y="856"/>
            <a:chExt cx="1728" cy="1440"/>
          </a:xfrm>
        </p:grpSpPr>
        <p:pic>
          <p:nvPicPr>
            <p:cNvPr id="104489" name="Picture 8" descr="pi1">
              <a:extLst>
                <a:ext uri="{FF2B5EF4-FFF2-40B4-BE49-F238E27FC236}">
                  <a16:creationId xmlns:a16="http://schemas.microsoft.com/office/drawing/2014/main" id="{60818BE5-5B77-44FC-848C-59232F57BA1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856"/>
              <a:ext cx="1728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90" name="Oval 50">
              <a:extLst>
                <a:ext uri="{FF2B5EF4-FFF2-40B4-BE49-F238E27FC236}">
                  <a16:creationId xmlns:a16="http://schemas.microsoft.com/office/drawing/2014/main" id="{114E68BE-D2C3-410E-B828-6104A3081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238"/>
              <a:ext cx="740" cy="687"/>
            </a:xfrm>
            <a:prstGeom prst="ellipse">
              <a:avLst/>
            </a:prstGeom>
            <a:solidFill>
              <a:srgbClr val="FF0000"/>
            </a:solidFill>
            <a:ln w="317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48986" tIns="0" rIns="0" bIns="0" anchor="ctr"/>
            <a:lstStyle>
              <a:lvl1pPr defTabSz="102870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9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836613" indent="-322263" defTabSz="102870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285875" indent="-257175" defTabSz="10287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800225" indent="-257175" defTabSz="10287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314575" indent="-257175" defTabSz="10287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7717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32289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6861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41433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14" b="1">
                  <a:solidFill>
                    <a:srgbClr val="FFFF00"/>
                  </a:solidFill>
                  <a:latin typeface="Calibri" panose="020F0502020204030204" pitchFamily="34" charset="0"/>
                </a:rPr>
                <a:t>Hết giờ</a:t>
              </a:r>
            </a:p>
          </p:txBody>
        </p:sp>
      </p:grpSp>
      <p:grpSp>
        <p:nvGrpSpPr>
          <p:cNvPr id="4" name="Group 51">
            <a:extLst>
              <a:ext uri="{FF2B5EF4-FFF2-40B4-BE49-F238E27FC236}">
                <a16:creationId xmlns:a16="http://schemas.microsoft.com/office/drawing/2014/main" id="{DD46D6B9-E29C-4B6C-91A4-CC883A11B89D}"/>
              </a:ext>
            </a:extLst>
          </p:cNvPr>
          <p:cNvGrpSpPr>
            <a:grpSpLocks/>
          </p:cNvGrpSpPr>
          <p:nvPr/>
        </p:nvGrpSpPr>
        <p:grpSpPr bwMode="auto">
          <a:xfrm>
            <a:off x="9695846" y="5027084"/>
            <a:ext cx="1599595" cy="1220107"/>
            <a:chOff x="1488" y="2496"/>
            <a:chExt cx="1248" cy="1248"/>
          </a:xfrm>
        </p:grpSpPr>
        <p:pic>
          <p:nvPicPr>
            <p:cNvPr id="104487" name="Picture 52" descr="dong_ho_treo_tuong_01">
              <a:extLst>
                <a:ext uri="{FF2B5EF4-FFF2-40B4-BE49-F238E27FC236}">
                  <a16:creationId xmlns:a16="http://schemas.microsoft.com/office/drawing/2014/main" id="{0E581079-7753-4195-A9E8-DD0AFE3BB2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88" name="WordArt 53">
              <a:extLst>
                <a:ext uri="{FF2B5EF4-FFF2-40B4-BE49-F238E27FC236}">
                  <a16:creationId xmlns:a16="http://schemas.microsoft.com/office/drawing/2014/main" id="{D37FEE04-8596-4C9C-8D60-07A44238100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52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429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05s</a:t>
              </a:r>
            </a:p>
          </p:txBody>
        </p:sp>
      </p:grpSp>
      <p:grpSp>
        <p:nvGrpSpPr>
          <p:cNvPr id="5" name="Group 54">
            <a:extLst>
              <a:ext uri="{FF2B5EF4-FFF2-40B4-BE49-F238E27FC236}">
                <a16:creationId xmlns:a16="http://schemas.microsoft.com/office/drawing/2014/main" id="{7922ADBC-4FD5-4601-8A3F-132AA696C3C4}"/>
              </a:ext>
            </a:extLst>
          </p:cNvPr>
          <p:cNvGrpSpPr>
            <a:grpSpLocks/>
          </p:cNvGrpSpPr>
          <p:nvPr/>
        </p:nvGrpSpPr>
        <p:grpSpPr bwMode="auto">
          <a:xfrm>
            <a:off x="9695846" y="5025572"/>
            <a:ext cx="1599595" cy="1220108"/>
            <a:chOff x="4176" y="2496"/>
            <a:chExt cx="1248" cy="1248"/>
          </a:xfrm>
        </p:grpSpPr>
        <p:pic>
          <p:nvPicPr>
            <p:cNvPr id="104485" name="Picture 55" descr="dong_ho_treo_tuong_01">
              <a:extLst>
                <a:ext uri="{FF2B5EF4-FFF2-40B4-BE49-F238E27FC236}">
                  <a16:creationId xmlns:a16="http://schemas.microsoft.com/office/drawing/2014/main" id="{ED9CE2B8-18E8-4786-9937-01406A5AE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86" name="WordArt 56">
              <a:extLst>
                <a:ext uri="{FF2B5EF4-FFF2-40B4-BE49-F238E27FC236}">
                  <a16:creationId xmlns:a16="http://schemas.microsoft.com/office/drawing/2014/main" id="{366119BB-8A8E-49F1-97C0-1CA25E2D278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47" y="2873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429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04s</a:t>
              </a:r>
            </a:p>
          </p:txBody>
        </p:sp>
      </p:grpSp>
      <p:grpSp>
        <p:nvGrpSpPr>
          <p:cNvPr id="6" name="Group 57">
            <a:extLst>
              <a:ext uri="{FF2B5EF4-FFF2-40B4-BE49-F238E27FC236}">
                <a16:creationId xmlns:a16="http://schemas.microsoft.com/office/drawing/2014/main" id="{887C931A-5D65-4CF1-A2F3-081B1B92C060}"/>
              </a:ext>
            </a:extLst>
          </p:cNvPr>
          <p:cNvGrpSpPr>
            <a:grpSpLocks/>
          </p:cNvGrpSpPr>
          <p:nvPr/>
        </p:nvGrpSpPr>
        <p:grpSpPr bwMode="auto">
          <a:xfrm>
            <a:off x="9695846" y="5028596"/>
            <a:ext cx="1599595" cy="1220108"/>
            <a:chOff x="4275" y="775"/>
            <a:chExt cx="1248" cy="1248"/>
          </a:xfrm>
        </p:grpSpPr>
        <p:pic>
          <p:nvPicPr>
            <p:cNvPr id="104483" name="Picture 58" descr="dong_ho_treo_tuong_01">
              <a:extLst>
                <a:ext uri="{FF2B5EF4-FFF2-40B4-BE49-F238E27FC236}">
                  <a16:creationId xmlns:a16="http://schemas.microsoft.com/office/drawing/2014/main" id="{F10FF74E-916F-4C46-BA87-C318B2269F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" y="775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84" name="WordArt 59">
              <a:extLst>
                <a:ext uri="{FF2B5EF4-FFF2-40B4-BE49-F238E27FC236}">
                  <a16:creationId xmlns:a16="http://schemas.microsoft.com/office/drawing/2014/main" id="{665CD480-6DD7-43BC-AACF-D71052102BB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79" y="1141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429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03s</a:t>
              </a:r>
            </a:p>
          </p:txBody>
        </p:sp>
      </p:grpSp>
      <p:grpSp>
        <p:nvGrpSpPr>
          <p:cNvPr id="7" name="Group 60">
            <a:extLst>
              <a:ext uri="{FF2B5EF4-FFF2-40B4-BE49-F238E27FC236}">
                <a16:creationId xmlns:a16="http://schemas.microsoft.com/office/drawing/2014/main" id="{4DC51341-47E8-4859-8CEA-4C6617E5E657}"/>
              </a:ext>
            </a:extLst>
          </p:cNvPr>
          <p:cNvGrpSpPr>
            <a:grpSpLocks/>
          </p:cNvGrpSpPr>
          <p:nvPr/>
        </p:nvGrpSpPr>
        <p:grpSpPr bwMode="auto">
          <a:xfrm>
            <a:off x="9695846" y="5027084"/>
            <a:ext cx="1599595" cy="1220107"/>
            <a:chOff x="144" y="1152"/>
            <a:chExt cx="1248" cy="1248"/>
          </a:xfrm>
        </p:grpSpPr>
        <p:pic>
          <p:nvPicPr>
            <p:cNvPr id="104481" name="Picture 61" descr="dong_ho_treo_tuong_01">
              <a:extLst>
                <a:ext uri="{FF2B5EF4-FFF2-40B4-BE49-F238E27FC236}">
                  <a16:creationId xmlns:a16="http://schemas.microsoft.com/office/drawing/2014/main" id="{ECCC52BA-8439-42B8-A980-B32373F8EB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52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82" name="WordArt 62">
              <a:extLst>
                <a:ext uri="{FF2B5EF4-FFF2-40B4-BE49-F238E27FC236}">
                  <a16:creationId xmlns:a16="http://schemas.microsoft.com/office/drawing/2014/main" id="{6F77BFEA-3345-4D64-A6A4-1C21DB55549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16" y="1502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429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02s</a:t>
              </a:r>
            </a:p>
          </p:txBody>
        </p:sp>
      </p:grpSp>
      <p:grpSp>
        <p:nvGrpSpPr>
          <p:cNvPr id="8" name="Group 63">
            <a:extLst>
              <a:ext uri="{FF2B5EF4-FFF2-40B4-BE49-F238E27FC236}">
                <a16:creationId xmlns:a16="http://schemas.microsoft.com/office/drawing/2014/main" id="{C3B99345-7872-4083-81FA-2781BED91B44}"/>
              </a:ext>
            </a:extLst>
          </p:cNvPr>
          <p:cNvGrpSpPr>
            <a:grpSpLocks/>
          </p:cNvGrpSpPr>
          <p:nvPr/>
        </p:nvGrpSpPr>
        <p:grpSpPr bwMode="auto">
          <a:xfrm>
            <a:off x="9695846" y="5010453"/>
            <a:ext cx="1599595" cy="1218595"/>
            <a:chOff x="2832" y="2496"/>
            <a:chExt cx="1248" cy="1248"/>
          </a:xfrm>
        </p:grpSpPr>
        <p:pic>
          <p:nvPicPr>
            <p:cNvPr id="104479" name="Picture 64" descr="dong_ho_treo_tuong_01">
              <a:extLst>
                <a:ext uri="{FF2B5EF4-FFF2-40B4-BE49-F238E27FC236}">
                  <a16:creationId xmlns:a16="http://schemas.microsoft.com/office/drawing/2014/main" id="{047EAF4D-3876-4976-8B05-9B3B6242C2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80" name="WordArt 65">
              <a:extLst>
                <a:ext uri="{FF2B5EF4-FFF2-40B4-BE49-F238E27FC236}">
                  <a16:creationId xmlns:a16="http://schemas.microsoft.com/office/drawing/2014/main" id="{4B4240D3-A2B8-48E5-8BC9-8BB1663BF8F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996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429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01s</a:t>
              </a:r>
            </a:p>
          </p:txBody>
        </p:sp>
      </p:grpSp>
      <p:pic>
        <p:nvPicPr>
          <p:cNvPr id="104462" name="Picture 73" descr="33">
            <a:extLst>
              <a:ext uri="{FF2B5EF4-FFF2-40B4-BE49-F238E27FC236}">
                <a16:creationId xmlns:a16="http://schemas.microsoft.com/office/drawing/2014/main" id="{793C222F-9652-4236-9C69-C5E30D095F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08" y="914703"/>
            <a:ext cx="11101917" cy="7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58" name="Text Box 74">
            <a:extLst>
              <a:ext uri="{FF2B5EF4-FFF2-40B4-BE49-F238E27FC236}">
                <a16:creationId xmlns:a16="http://schemas.microsoft.com/office/drawing/2014/main" id="{60E7A728-D2FF-46B1-B12D-A18F25A8D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656" y="2680608"/>
            <a:ext cx="5973536" cy="127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48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48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04464" name="Picture 8" descr="3-animated-bells">
            <a:extLst>
              <a:ext uri="{FF2B5EF4-FFF2-40B4-BE49-F238E27FC236}">
                <a16:creationId xmlns:a16="http://schemas.microsoft.com/office/drawing/2014/main" id="{DFBDABC4-C8F7-44CA-A7B5-BF1206EB4E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1" y="128513"/>
            <a:ext cx="1608667" cy="89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65" name="Picture 8" descr="3-animated-bells">
            <a:extLst>
              <a:ext uri="{FF2B5EF4-FFF2-40B4-BE49-F238E27FC236}">
                <a16:creationId xmlns:a16="http://schemas.microsoft.com/office/drawing/2014/main" id="{F5041AD4-9BB1-4B6E-BEF5-4E7ADF428E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27" y="75595"/>
            <a:ext cx="1590524" cy="95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66">
            <a:extLst>
              <a:ext uri="{FF2B5EF4-FFF2-40B4-BE49-F238E27FC236}">
                <a16:creationId xmlns:a16="http://schemas.microsoft.com/office/drawing/2014/main" id="{D006F515-E2E5-401D-A349-1DCE5F5A718C}"/>
              </a:ext>
            </a:extLst>
          </p:cNvPr>
          <p:cNvGrpSpPr>
            <a:grpSpLocks/>
          </p:cNvGrpSpPr>
          <p:nvPr/>
        </p:nvGrpSpPr>
        <p:grpSpPr bwMode="auto">
          <a:xfrm>
            <a:off x="9196918" y="4735286"/>
            <a:ext cx="2562679" cy="1679727"/>
            <a:chOff x="4224" y="800"/>
            <a:chExt cx="1632" cy="1360"/>
          </a:xfrm>
        </p:grpSpPr>
        <p:pic>
          <p:nvPicPr>
            <p:cNvPr id="104477" name="Picture 8" descr="pi1">
              <a:extLst>
                <a:ext uri="{FF2B5EF4-FFF2-40B4-BE49-F238E27FC236}">
                  <a16:creationId xmlns:a16="http://schemas.microsoft.com/office/drawing/2014/main" id="{EBED2485-3484-41D3-98D3-018A5759152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800"/>
              <a:ext cx="1632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78" name="Oval 68">
              <a:extLst>
                <a:ext uri="{FF2B5EF4-FFF2-40B4-BE49-F238E27FC236}">
                  <a16:creationId xmlns:a16="http://schemas.microsoft.com/office/drawing/2014/main" id="{2A803ACB-C855-4FEF-81C2-18C5099D6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" y="1169"/>
              <a:ext cx="698" cy="64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97971" anchor="ctr"/>
            <a:lstStyle>
              <a:lvl1pPr defTabSz="102870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9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836613" indent="-322263" defTabSz="102870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285875" indent="-257175" defTabSz="10287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800225" indent="-257175" defTabSz="10287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314575" indent="-257175" defTabSz="10287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7717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32289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6861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41433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29" b="1">
                  <a:solidFill>
                    <a:srgbClr val="009900"/>
                  </a:solidFill>
                  <a:latin typeface="Calibri" panose="020F0502020204030204" pitchFamily="34" charset="0"/>
                </a:rPr>
                <a:t>5 giây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29" b="1">
                  <a:solidFill>
                    <a:srgbClr val="009900"/>
                  </a:solidFill>
                  <a:latin typeface="Calibri" panose="020F0502020204030204" pitchFamily="34" charset="0"/>
                </a:rPr>
                <a:t>bắt đầu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03FD27E-5CFE-4F43-8D56-6AD060A34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073" y="5486703"/>
            <a:ext cx="4200071" cy="150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048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48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29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048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4468" name="Chart 36">
            <a:extLst>
              <a:ext uri="{FF2B5EF4-FFF2-40B4-BE49-F238E27FC236}">
                <a16:creationId xmlns:a16="http://schemas.microsoft.com/office/drawing/2014/main" id="{4AD821D2-0734-4BD9-900F-88B7887F4F40}"/>
              </a:ext>
            </a:extLst>
          </p:cNvPr>
          <p:cNvGraphicFramePr>
            <a:graphicFrameLocks/>
          </p:cNvGraphicFramePr>
          <p:nvPr/>
        </p:nvGraphicFramePr>
        <p:xfrm>
          <a:off x="3498548" y="1218596"/>
          <a:ext cx="6396869" cy="3125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r:id="rId12" imgW="6401355" imgH="3127519" progId="Excel.Chart.8">
                  <p:embed/>
                </p:oleObj>
              </mc:Choice>
              <mc:Fallback>
                <p:oleObj r:id="rId12" imgW="6401355" imgH="3127519" progId="Excel.Chart.8">
                  <p:embed/>
                  <p:pic>
                    <p:nvPicPr>
                      <p:cNvPr id="104468" name="Chart 36">
                        <a:extLst>
                          <a:ext uri="{FF2B5EF4-FFF2-40B4-BE49-F238E27FC236}">
                            <a16:creationId xmlns:a16="http://schemas.microsoft.com/office/drawing/2014/main" id="{4AD821D2-0734-4BD9-900F-88B7887F4F4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548" y="1218596"/>
                        <a:ext cx="6396869" cy="31251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69" name="Text Box 11">
            <a:extLst>
              <a:ext uri="{FF2B5EF4-FFF2-40B4-BE49-F238E27FC236}">
                <a16:creationId xmlns:a16="http://schemas.microsoft.com/office/drawing/2014/main" id="{148436F2-B821-4D74-B556-592699B33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965" y="2419048"/>
            <a:ext cx="576036" cy="4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91" b="1">
                <a:solidFill>
                  <a:srgbClr val="C00000"/>
                </a:solidFill>
                <a:latin typeface=".VnTime" panose="020B7200000000000000" pitchFamily="34" charset="0"/>
              </a:rPr>
              <a:t>7</a:t>
            </a:r>
          </a:p>
        </p:txBody>
      </p:sp>
      <p:sp>
        <p:nvSpPr>
          <p:cNvPr id="104470" name="Text Box 11">
            <a:extLst>
              <a:ext uri="{FF2B5EF4-FFF2-40B4-BE49-F238E27FC236}">
                <a16:creationId xmlns:a16="http://schemas.microsoft.com/office/drawing/2014/main" id="{A9919DA7-8654-4E56-8EEB-284D505C9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644" y="2038048"/>
            <a:ext cx="1400024" cy="4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91" b="1">
                <a:solidFill>
                  <a:srgbClr val="C00000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104471" name="Text Box 11">
            <a:extLst>
              <a:ext uri="{FF2B5EF4-FFF2-40B4-BE49-F238E27FC236}">
                <a16:creationId xmlns:a16="http://schemas.microsoft.com/office/drawing/2014/main" id="{3DD4EB49-80EE-4686-A693-19CE3828C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4858" y="2514299"/>
            <a:ext cx="577548" cy="4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91" b="1">
                <a:solidFill>
                  <a:srgbClr val="C00000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104472" name="Text Box 11">
            <a:extLst>
              <a:ext uri="{FF2B5EF4-FFF2-40B4-BE49-F238E27FC236}">
                <a16:creationId xmlns:a16="http://schemas.microsoft.com/office/drawing/2014/main" id="{B8F2805E-328D-4AFA-9631-872784633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3715" y="2647346"/>
            <a:ext cx="635000" cy="4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91" b="1">
                <a:solidFill>
                  <a:srgbClr val="C00000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104473" name="Text Box 11">
            <a:extLst>
              <a:ext uri="{FF2B5EF4-FFF2-40B4-BE49-F238E27FC236}">
                <a16:creationId xmlns:a16="http://schemas.microsoft.com/office/drawing/2014/main" id="{E9FB8BD6-729C-40EC-9798-7F3279CE5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073" y="1371298"/>
            <a:ext cx="1400024" cy="4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91">
                <a:solidFill>
                  <a:srgbClr val="0000FF"/>
                </a:solidFill>
                <a:latin typeface=".VnTime" panose="020B7200000000000000" pitchFamily="34" charset="0"/>
              </a:rPr>
              <a:t>(</a:t>
            </a:r>
            <a:r>
              <a:rPr lang="en-US" altLang="en-US" sz="219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Quyển</a:t>
            </a:r>
            <a:r>
              <a:rPr lang="en-US" altLang="en-US" sz="2191">
                <a:solidFill>
                  <a:srgbClr val="0000FF"/>
                </a:solidFill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104474" name="Text Box 11">
            <a:extLst>
              <a:ext uri="{FF2B5EF4-FFF2-40B4-BE49-F238E27FC236}">
                <a16:creationId xmlns:a16="http://schemas.microsoft.com/office/drawing/2014/main" id="{7BF97945-F929-4A30-9C72-614124213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6073" y="3885595"/>
            <a:ext cx="1400024" cy="4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91">
                <a:solidFill>
                  <a:srgbClr val="0000FF"/>
                </a:solidFill>
                <a:latin typeface=".VnTime" panose="020B7200000000000000" pitchFamily="34" charset="0"/>
              </a:rPr>
              <a:t>(</a:t>
            </a:r>
            <a:r>
              <a:rPr lang="en-US" altLang="en-US" sz="219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191">
                <a:solidFill>
                  <a:srgbClr val="0000FF"/>
                </a:solidFill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104475" name="Text Box 76">
            <a:extLst>
              <a:ext uri="{FF2B5EF4-FFF2-40B4-BE49-F238E27FC236}">
                <a16:creationId xmlns:a16="http://schemas.microsoft.com/office/drawing/2014/main" id="{10D68099-5581-463D-BB26-15F8532FA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08" y="4336143"/>
            <a:ext cx="10102548" cy="46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indent="514350"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381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Dựa vào biểu đồ trên, em hãy cho biết:</a:t>
            </a:r>
          </a:p>
        </p:txBody>
      </p:sp>
      <p:sp>
        <p:nvSpPr>
          <p:cNvPr id="104476" name="Text Box 76">
            <a:extLst>
              <a:ext uri="{FF2B5EF4-FFF2-40B4-BE49-F238E27FC236}">
                <a16:creationId xmlns:a16="http://schemas.microsoft.com/office/drawing/2014/main" id="{6F7892D2-5CA3-40C9-A0A0-A9EA1EDA3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92" y="4674810"/>
            <a:ext cx="10101035" cy="46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indent="514350"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381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số quyển sách mà bốn bạn đã đọc được.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build="allAtOnce"/>
      <p:bldP spid="14341" grpId="0" build="allAtOnce"/>
      <p:bldP spid="14341" grpId="1" build="allAtOnce"/>
      <p:bldP spid="16458" grpId="0"/>
      <p:bldP spid="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40">
            <a:extLst>
              <a:ext uri="{FF2B5EF4-FFF2-40B4-BE49-F238E27FC236}">
                <a16:creationId xmlns:a16="http://schemas.microsoft.com/office/drawing/2014/main" id="{4E2057E9-8BEE-449D-8215-2FE47CE92BAA}"/>
              </a:ext>
            </a:extLst>
          </p:cNvPr>
          <p:cNvGrpSpPr>
            <a:grpSpLocks/>
          </p:cNvGrpSpPr>
          <p:nvPr/>
        </p:nvGrpSpPr>
        <p:grpSpPr bwMode="auto">
          <a:xfrm>
            <a:off x="190501" y="1209524"/>
            <a:ext cx="2547559" cy="1174750"/>
            <a:chOff x="1070" y="1044"/>
            <a:chExt cx="1378" cy="835"/>
          </a:xfrm>
        </p:grpSpPr>
        <p:sp>
          <p:nvSpPr>
            <p:cNvPr id="105515" name="AutoShape 41">
              <a:extLst>
                <a:ext uri="{FF2B5EF4-FFF2-40B4-BE49-F238E27FC236}">
                  <a16:creationId xmlns:a16="http://schemas.microsoft.com/office/drawing/2014/main" id="{27AACAFB-8884-4657-817C-230A2B5EB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1044"/>
              <a:ext cx="1378" cy="835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lIns="97971" tIns="48986" rIns="97971" bIns="48986" anchor="ctr"/>
            <a:lstStyle>
              <a:lvl1pPr defTabSz="102870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9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836613" indent="-322263" defTabSz="102870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285875" indent="-257175" defTabSz="10287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800225" indent="-257175" defTabSz="10287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314575" indent="-257175" defTabSz="10287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7717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32289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6861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41433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048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516" name="Text Box 42">
              <a:hlinkClick r:id="rId7" action="ppaction://hlinksldjump"/>
              <a:extLst>
                <a:ext uri="{FF2B5EF4-FFF2-40B4-BE49-F238E27FC236}">
                  <a16:creationId xmlns:a16="http://schemas.microsoft.com/office/drawing/2014/main" id="{4BEDEE62-81A2-4CF4-8F73-4A3E3344DA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" y="1319"/>
              <a:ext cx="1191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971" tIns="48986" rIns="97971" bIns="48986">
              <a:spAutoFit/>
            </a:bodyPr>
            <a:lstStyle>
              <a:lvl1pPr defTabSz="102870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9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836613" indent="-322263" defTabSz="102870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285875" indent="-257175" defTabSz="10287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800225" indent="-257175" defTabSz="10287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314575" indent="-257175" defTabSz="10287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7717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32289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6861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41433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571" b="1">
                  <a:solidFill>
                    <a:srgbClr val="000099"/>
                  </a:solidFill>
                  <a:latin typeface="Calibri" panose="020F0502020204030204" pitchFamily="34" charset="0"/>
                </a:rPr>
                <a:t>Câu hỏi 4</a:t>
              </a:r>
            </a:p>
          </p:txBody>
        </p:sp>
      </p:grpSp>
      <p:sp>
        <p:nvSpPr>
          <p:cNvPr id="14339" name="Text Box 44">
            <a:extLst>
              <a:ext uri="{FF2B5EF4-FFF2-40B4-BE49-F238E27FC236}">
                <a16:creationId xmlns:a16="http://schemas.microsoft.com/office/drawing/2014/main" id="{0CA681CB-A0B5-4A85-AA57-37C73CFCE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144" y="5424714"/>
            <a:ext cx="3028345" cy="56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48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14</a:t>
            </a:r>
          </a:p>
        </p:txBody>
      </p:sp>
      <p:sp>
        <p:nvSpPr>
          <p:cNvPr id="14340" name="Text Box 45">
            <a:extLst>
              <a:ext uri="{FF2B5EF4-FFF2-40B4-BE49-F238E27FC236}">
                <a16:creationId xmlns:a16="http://schemas.microsoft.com/office/drawing/2014/main" id="{1C525268-4B13-4D04-9154-5B3F875BF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144" y="6109608"/>
            <a:ext cx="1929190" cy="56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48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</a:t>
            </a:r>
          </a:p>
        </p:txBody>
      </p:sp>
      <p:sp>
        <p:nvSpPr>
          <p:cNvPr id="14341" name="Text Box 46">
            <a:extLst>
              <a:ext uri="{FF2B5EF4-FFF2-40B4-BE49-F238E27FC236}">
                <a16:creationId xmlns:a16="http://schemas.microsoft.com/office/drawing/2014/main" id="{DA2A2644-D73D-4BF6-9D5C-1F009CD9C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6608" y="5424714"/>
            <a:ext cx="3029857" cy="56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48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7</a:t>
            </a:r>
          </a:p>
        </p:txBody>
      </p:sp>
      <p:grpSp>
        <p:nvGrpSpPr>
          <p:cNvPr id="3" name="Group 48">
            <a:extLst>
              <a:ext uri="{FF2B5EF4-FFF2-40B4-BE49-F238E27FC236}">
                <a16:creationId xmlns:a16="http://schemas.microsoft.com/office/drawing/2014/main" id="{5BBD4059-B73D-47DA-A476-9D13CAC36EBF}"/>
              </a:ext>
            </a:extLst>
          </p:cNvPr>
          <p:cNvGrpSpPr>
            <a:grpSpLocks/>
          </p:cNvGrpSpPr>
          <p:nvPr/>
        </p:nvGrpSpPr>
        <p:grpSpPr bwMode="auto">
          <a:xfrm>
            <a:off x="9218084" y="4800298"/>
            <a:ext cx="2579310" cy="1638905"/>
            <a:chOff x="2544" y="856"/>
            <a:chExt cx="1728" cy="1440"/>
          </a:xfrm>
        </p:grpSpPr>
        <p:pic>
          <p:nvPicPr>
            <p:cNvPr id="105513" name="Picture 8" descr="pi1">
              <a:extLst>
                <a:ext uri="{FF2B5EF4-FFF2-40B4-BE49-F238E27FC236}">
                  <a16:creationId xmlns:a16="http://schemas.microsoft.com/office/drawing/2014/main" id="{7AD0C9EF-D364-4841-9582-8FA76A31A4E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856"/>
              <a:ext cx="1728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4" name="Oval 50">
              <a:extLst>
                <a:ext uri="{FF2B5EF4-FFF2-40B4-BE49-F238E27FC236}">
                  <a16:creationId xmlns:a16="http://schemas.microsoft.com/office/drawing/2014/main" id="{10AC5E27-5320-4AC6-9AF4-67E8BE620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238"/>
              <a:ext cx="740" cy="687"/>
            </a:xfrm>
            <a:prstGeom prst="ellipse">
              <a:avLst/>
            </a:prstGeom>
            <a:solidFill>
              <a:srgbClr val="FF0000"/>
            </a:solidFill>
            <a:ln w="317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48986" tIns="0" rIns="0" bIns="0" anchor="ctr"/>
            <a:lstStyle>
              <a:lvl1pPr defTabSz="102870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9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836613" indent="-322263" defTabSz="102870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285875" indent="-257175" defTabSz="10287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800225" indent="-257175" defTabSz="10287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314575" indent="-257175" defTabSz="10287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7717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32289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6861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41433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14" b="1">
                  <a:solidFill>
                    <a:srgbClr val="FFFF00"/>
                  </a:solidFill>
                  <a:latin typeface="Calibri" panose="020F0502020204030204" pitchFamily="34" charset="0"/>
                </a:rPr>
                <a:t>Hết giờ</a:t>
              </a:r>
            </a:p>
          </p:txBody>
        </p:sp>
      </p:grpSp>
      <p:grpSp>
        <p:nvGrpSpPr>
          <p:cNvPr id="4" name="Group 51">
            <a:extLst>
              <a:ext uri="{FF2B5EF4-FFF2-40B4-BE49-F238E27FC236}">
                <a16:creationId xmlns:a16="http://schemas.microsoft.com/office/drawing/2014/main" id="{FDAFC4F3-7C7C-491A-8382-3851300F8F9B}"/>
              </a:ext>
            </a:extLst>
          </p:cNvPr>
          <p:cNvGrpSpPr>
            <a:grpSpLocks/>
          </p:cNvGrpSpPr>
          <p:nvPr/>
        </p:nvGrpSpPr>
        <p:grpSpPr bwMode="auto">
          <a:xfrm>
            <a:off x="9695846" y="5027084"/>
            <a:ext cx="1599595" cy="1220107"/>
            <a:chOff x="1488" y="2496"/>
            <a:chExt cx="1248" cy="1248"/>
          </a:xfrm>
        </p:grpSpPr>
        <p:pic>
          <p:nvPicPr>
            <p:cNvPr id="105511" name="Picture 52" descr="dong_ho_treo_tuong_01">
              <a:extLst>
                <a:ext uri="{FF2B5EF4-FFF2-40B4-BE49-F238E27FC236}">
                  <a16:creationId xmlns:a16="http://schemas.microsoft.com/office/drawing/2014/main" id="{0CA66B7E-98D1-4AAB-80B7-AA0121B162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2" name="WordArt 53">
              <a:extLst>
                <a:ext uri="{FF2B5EF4-FFF2-40B4-BE49-F238E27FC236}">
                  <a16:creationId xmlns:a16="http://schemas.microsoft.com/office/drawing/2014/main" id="{494662BC-7465-4B3C-B5BA-0D4CEF0BFEE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52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429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05s</a:t>
              </a:r>
            </a:p>
          </p:txBody>
        </p:sp>
      </p:grpSp>
      <p:grpSp>
        <p:nvGrpSpPr>
          <p:cNvPr id="5" name="Group 54">
            <a:extLst>
              <a:ext uri="{FF2B5EF4-FFF2-40B4-BE49-F238E27FC236}">
                <a16:creationId xmlns:a16="http://schemas.microsoft.com/office/drawing/2014/main" id="{CD41ACFF-3686-4DF0-AB48-270691F93930}"/>
              </a:ext>
            </a:extLst>
          </p:cNvPr>
          <p:cNvGrpSpPr>
            <a:grpSpLocks/>
          </p:cNvGrpSpPr>
          <p:nvPr/>
        </p:nvGrpSpPr>
        <p:grpSpPr bwMode="auto">
          <a:xfrm>
            <a:off x="9695846" y="5025572"/>
            <a:ext cx="1599595" cy="1220108"/>
            <a:chOff x="4176" y="2496"/>
            <a:chExt cx="1248" cy="1248"/>
          </a:xfrm>
        </p:grpSpPr>
        <p:pic>
          <p:nvPicPr>
            <p:cNvPr id="105509" name="Picture 55" descr="dong_ho_treo_tuong_01">
              <a:extLst>
                <a:ext uri="{FF2B5EF4-FFF2-40B4-BE49-F238E27FC236}">
                  <a16:creationId xmlns:a16="http://schemas.microsoft.com/office/drawing/2014/main" id="{66FFF3DA-0F52-4688-812B-FBF62AC3B3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0" name="WordArt 56">
              <a:extLst>
                <a:ext uri="{FF2B5EF4-FFF2-40B4-BE49-F238E27FC236}">
                  <a16:creationId xmlns:a16="http://schemas.microsoft.com/office/drawing/2014/main" id="{B480B31F-48E2-47B6-AB4F-04DB3800083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47" y="2873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429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04s</a:t>
              </a:r>
            </a:p>
          </p:txBody>
        </p:sp>
      </p:grpSp>
      <p:grpSp>
        <p:nvGrpSpPr>
          <p:cNvPr id="6" name="Group 57">
            <a:extLst>
              <a:ext uri="{FF2B5EF4-FFF2-40B4-BE49-F238E27FC236}">
                <a16:creationId xmlns:a16="http://schemas.microsoft.com/office/drawing/2014/main" id="{9E7AE065-3312-4011-B6E7-A5A560A5CD3C}"/>
              </a:ext>
            </a:extLst>
          </p:cNvPr>
          <p:cNvGrpSpPr>
            <a:grpSpLocks/>
          </p:cNvGrpSpPr>
          <p:nvPr/>
        </p:nvGrpSpPr>
        <p:grpSpPr bwMode="auto">
          <a:xfrm>
            <a:off x="9695846" y="5028596"/>
            <a:ext cx="1599595" cy="1220108"/>
            <a:chOff x="4275" y="775"/>
            <a:chExt cx="1248" cy="1248"/>
          </a:xfrm>
        </p:grpSpPr>
        <p:pic>
          <p:nvPicPr>
            <p:cNvPr id="105507" name="Picture 58" descr="dong_ho_treo_tuong_01">
              <a:extLst>
                <a:ext uri="{FF2B5EF4-FFF2-40B4-BE49-F238E27FC236}">
                  <a16:creationId xmlns:a16="http://schemas.microsoft.com/office/drawing/2014/main" id="{E1A8F58D-4287-49AF-90A4-1CA098CE4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" y="775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08" name="WordArt 59">
              <a:extLst>
                <a:ext uri="{FF2B5EF4-FFF2-40B4-BE49-F238E27FC236}">
                  <a16:creationId xmlns:a16="http://schemas.microsoft.com/office/drawing/2014/main" id="{DB858784-F0CC-4D7B-804A-DB4EE2211AF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79" y="1141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429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03s</a:t>
              </a:r>
            </a:p>
          </p:txBody>
        </p:sp>
      </p:grpSp>
      <p:grpSp>
        <p:nvGrpSpPr>
          <p:cNvPr id="7" name="Group 60">
            <a:extLst>
              <a:ext uri="{FF2B5EF4-FFF2-40B4-BE49-F238E27FC236}">
                <a16:creationId xmlns:a16="http://schemas.microsoft.com/office/drawing/2014/main" id="{B44CC824-09D4-4775-95DD-E1A5D0097B9C}"/>
              </a:ext>
            </a:extLst>
          </p:cNvPr>
          <p:cNvGrpSpPr>
            <a:grpSpLocks/>
          </p:cNvGrpSpPr>
          <p:nvPr/>
        </p:nvGrpSpPr>
        <p:grpSpPr bwMode="auto">
          <a:xfrm>
            <a:off x="9695846" y="5027084"/>
            <a:ext cx="1599595" cy="1220107"/>
            <a:chOff x="144" y="1152"/>
            <a:chExt cx="1248" cy="1248"/>
          </a:xfrm>
        </p:grpSpPr>
        <p:pic>
          <p:nvPicPr>
            <p:cNvPr id="105505" name="Picture 61" descr="dong_ho_treo_tuong_01">
              <a:extLst>
                <a:ext uri="{FF2B5EF4-FFF2-40B4-BE49-F238E27FC236}">
                  <a16:creationId xmlns:a16="http://schemas.microsoft.com/office/drawing/2014/main" id="{F11FCA8D-CBC9-41B4-86E6-C14C3E52D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52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06" name="WordArt 62">
              <a:extLst>
                <a:ext uri="{FF2B5EF4-FFF2-40B4-BE49-F238E27FC236}">
                  <a16:creationId xmlns:a16="http://schemas.microsoft.com/office/drawing/2014/main" id="{4832FC82-8984-424D-8338-8A5D73FF47A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16" y="1502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429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02s</a:t>
              </a:r>
            </a:p>
          </p:txBody>
        </p:sp>
      </p:grpSp>
      <p:grpSp>
        <p:nvGrpSpPr>
          <p:cNvPr id="8" name="Group 63">
            <a:extLst>
              <a:ext uri="{FF2B5EF4-FFF2-40B4-BE49-F238E27FC236}">
                <a16:creationId xmlns:a16="http://schemas.microsoft.com/office/drawing/2014/main" id="{470E5B2B-6DC5-4881-A676-F86E01D19A72}"/>
              </a:ext>
            </a:extLst>
          </p:cNvPr>
          <p:cNvGrpSpPr>
            <a:grpSpLocks/>
          </p:cNvGrpSpPr>
          <p:nvPr/>
        </p:nvGrpSpPr>
        <p:grpSpPr bwMode="auto">
          <a:xfrm>
            <a:off x="9695846" y="5010453"/>
            <a:ext cx="1599595" cy="1218595"/>
            <a:chOff x="2832" y="2496"/>
            <a:chExt cx="1248" cy="1248"/>
          </a:xfrm>
        </p:grpSpPr>
        <p:pic>
          <p:nvPicPr>
            <p:cNvPr id="105503" name="Picture 64" descr="dong_ho_treo_tuong_01">
              <a:extLst>
                <a:ext uri="{FF2B5EF4-FFF2-40B4-BE49-F238E27FC236}">
                  <a16:creationId xmlns:a16="http://schemas.microsoft.com/office/drawing/2014/main" id="{A1695AA2-5761-4795-90D7-B811688DB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04" name="WordArt 65">
              <a:extLst>
                <a:ext uri="{FF2B5EF4-FFF2-40B4-BE49-F238E27FC236}">
                  <a16:creationId xmlns:a16="http://schemas.microsoft.com/office/drawing/2014/main" id="{71B9CD3D-ABEC-4DB6-8046-8AA86727930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996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429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Century Schoolbook" panose="020B7200000000000000" pitchFamily="34" charset="0"/>
                </a:rPr>
                <a:t>01s</a:t>
              </a:r>
            </a:p>
          </p:txBody>
        </p:sp>
      </p:grpSp>
      <p:sp>
        <p:nvSpPr>
          <p:cNvPr id="16458" name="Text Box 74">
            <a:extLst>
              <a:ext uri="{FF2B5EF4-FFF2-40B4-BE49-F238E27FC236}">
                <a16:creationId xmlns:a16="http://schemas.microsoft.com/office/drawing/2014/main" id="{F288F213-F60D-4B36-9AD6-2B6316CA5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656" y="2680608"/>
            <a:ext cx="5973536" cy="127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48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48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05488" name="Picture 8" descr="3-animated-bells">
            <a:extLst>
              <a:ext uri="{FF2B5EF4-FFF2-40B4-BE49-F238E27FC236}">
                <a16:creationId xmlns:a16="http://schemas.microsoft.com/office/drawing/2014/main" id="{926B66FF-C6D0-4615-B3EB-A1A4A25032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93" y="92227"/>
            <a:ext cx="1608667" cy="89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9" name="Picture 8" descr="3-animated-bells">
            <a:extLst>
              <a:ext uri="{FF2B5EF4-FFF2-40B4-BE49-F238E27FC236}">
                <a16:creationId xmlns:a16="http://schemas.microsoft.com/office/drawing/2014/main" id="{55FA2468-35AE-485C-85FD-DF8894568F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27" y="75595"/>
            <a:ext cx="1590524" cy="95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66">
            <a:extLst>
              <a:ext uri="{FF2B5EF4-FFF2-40B4-BE49-F238E27FC236}">
                <a16:creationId xmlns:a16="http://schemas.microsoft.com/office/drawing/2014/main" id="{0819267A-471E-4800-A743-B11FA28FB3EF}"/>
              </a:ext>
            </a:extLst>
          </p:cNvPr>
          <p:cNvGrpSpPr>
            <a:grpSpLocks/>
          </p:cNvGrpSpPr>
          <p:nvPr/>
        </p:nvGrpSpPr>
        <p:grpSpPr bwMode="auto">
          <a:xfrm>
            <a:off x="9196918" y="4735286"/>
            <a:ext cx="2562679" cy="1679727"/>
            <a:chOff x="4224" y="800"/>
            <a:chExt cx="1632" cy="1360"/>
          </a:xfrm>
        </p:grpSpPr>
        <p:pic>
          <p:nvPicPr>
            <p:cNvPr id="105501" name="Picture 8" descr="pi1">
              <a:extLst>
                <a:ext uri="{FF2B5EF4-FFF2-40B4-BE49-F238E27FC236}">
                  <a16:creationId xmlns:a16="http://schemas.microsoft.com/office/drawing/2014/main" id="{AD8E7849-5054-4CE6-A936-10675A7C975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800"/>
              <a:ext cx="1632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02" name="Oval 68">
              <a:extLst>
                <a:ext uri="{FF2B5EF4-FFF2-40B4-BE49-F238E27FC236}">
                  <a16:creationId xmlns:a16="http://schemas.microsoft.com/office/drawing/2014/main" id="{ECBBB46C-58BE-4EEF-94A3-A698B526A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" y="1169"/>
              <a:ext cx="698" cy="64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97971" anchor="ctr"/>
            <a:lstStyle>
              <a:lvl1pPr defTabSz="102870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9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836613" indent="-322263" defTabSz="102870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285875" indent="-257175" defTabSz="10287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800225" indent="-257175" defTabSz="10287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314575" indent="-257175" defTabSz="10287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7717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32289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6861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4143375" indent="-257175" defTabSz="10287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3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29" b="1">
                  <a:solidFill>
                    <a:srgbClr val="009900"/>
                  </a:solidFill>
                  <a:latin typeface="Calibri" panose="020F0502020204030204" pitchFamily="34" charset="0"/>
                </a:rPr>
                <a:t>5 giây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29" b="1">
                  <a:solidFill>
                    <a:srgbClr val="009900"/>
                  </a:solidFill>
                  <a:latin typeface="Calibri" panose="020F0502020204030204" pitchFamily="34" charset="0"/>
                </a:rPr>
                <a:t>bắt đầu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9730250-6A7B-413A-A662-B29025E6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334" y="5702905"/>
            <a:ext cx="4201583" cy="150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048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48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048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5492" name="Chart 36">
            <a:extLst>
              <a:ext uri="{FF2B5EF4-FFF2-40B4-BE49-F238E27FC236}">
                <a16:creationId xmlns:a16="http://schemas.microsoft.com/office/drawing/2014/main" id="{AE300BF7-A4C4-4510-9279-1EA0A6FE3A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323254"/>
              </p:ext>
            </p:extLst>
          </p:nvPr>
        </p:nvGraphicFramePr>
        <p:xfrm>
          <a:off x="3471223" y="1168460"/>
          <a:ext cx="6396869" cy="3125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r:id="rId11" imgW="6401355" imgH="3127519" progId="Excel.Chart.8">
                  <p:embed/>
                </p:oleObj>
              </mc:Choice>
              <mc:Fallback>
                <p:oleObj r:id="rId11" imgW="6401355" imgH="3127519" progId="Excel.Chart.8">
                  <p:embed/>
                  <p:pic>
                    <p:nvPicPr>
                      <p:cNvPr id="105492" name="Chart 36">
                        <a:extLst>
                          <a:ext uri="{FF2B5EF4-FFF2-40B4-BE49-F238E27FC236}">
                            <a16:creationId xmlns:a16="http://schemas.microsoft.com/office/drawing/2014/main" id="{AE300BF7-A4C4-4510-9279-1EA0A6FE3AF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223" y="1168460"/>
                        <a:ext cx="6396869" cy="31251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93" name="Text Box 11">
            <a:extLst>
              <a:ext uri="{FF2B5EF4-FFF2-40B4-BE49-F238E27FC236}">
                <a16:creationId xmlns:a16="http://schemas.microsoft.com/office/drawing/2014/main" id="{75BFD945-0D81-4F09-8D45-2DD43C9B3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073" y="1371298"/>
            <a:ext cx="1400024" cy="4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91">
                <a:solidFill>
                  <a:srgbClr val="0000FF"/>
                </a:solidFill>
                <a:latin typeface=".VnTime" panose="020B7200000000000000" pitchFamily="34" charset="0"/>
              </a:rPr>
              <a:t>(</a:t>
            </a:r>
            <a:r>
              <a:rPr lang="en-US" altLang="en-US" sz="219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Quyển</a:t>
            </a:r>
            <a:r>
              <a:rPr lang="en-US" altLang="en-US" sz="2191">
                <a:solidFill>
                  <a:srgbClr val="0000FF"/>
                </a:solidFill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105494" name="Text Box 11">
            <a:extLst>
              <a:ext uri="{FF2B5EF4-FFF2-40B4-BE49-F238E27FC236}">
                <a16:creationId xmlns:a16="http://schemas.microsoft.com/office/drawing/2014/main" id="{F78C78E5-69E9-4728-B48B-0591B6C4C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6073" y="3885595"/>
            <a:ext cx="1400024" cy="4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91">
                <a:solidFill>
                  <a:srgbClr val="0000FF"/>
                </a:solidFill>
                <a:latin typeface=".VnTime" panose="020B7200000000000000" pitchFamily="34" charset="0"/>
              </a:rPr>
              <a:t>(</a:t>
            </a:r>
            <a:r>
              <a:rPr lang="en-US" altLang="en-US" sz="219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191">
                <a:solidFill>
                  <a:srgbClr val="0000FF"/>
                </a:solidFill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105495" name="Text Box 76">
            <a:extLst>
              <a:ext uri="{FF2B5EF4-FFF2-40B4-BE49-F238E27FC236}">
                <a16:creationId xmlns:a16="http://schemas.microsoft.com/office/drawing/2014/main" id="{B601FD0F-0B49-4630-83E5-0A05B7A13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08" y="4336143"/>
            <a:ext cx="10102548" cy="46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indent="514350"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381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Dựa vào biểu đồ trên, em hãy cho biết:</a:t>
            </a:r>
          </a:p>
        </p:txBody>
      </p:sp>
      <p:sp>
        <p:nvSpPr>
          <p:cNvPr id="105496" name="Text Box 76">
            <a:extLst>
              <a:ext uri="{FF2B5EF4-FFF2-40B4-BE49-F238E27FC236}">
                <a16:creationId xmlns:a16="http://schemas.microsoft.com/office/drawing/2014/main" id="{570046A5-BAE4-4EC8-B29A-06BB05CC8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92" y="4751918"/>
            <a:ext cx="10101035" cy="46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indent="514350"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381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một năm trung bình mỗi bạn đọc được bao nhiêu quyển sách ?</a:t>
            </a:r>
          </a:p>
        </p:txBody>
      </p:sp>
      <p:sp>
        <p:nvSpPr>
          <p:cNvPr id="105497" name="Text Box 11">
            <a:extLst>
              <a:ext uri="{FF2B5EF4-FFF2-40B4-BE49-F238E27FC236}">
                <a16:creationId xmlns:a16="http://schemas.microsoft.com/office/drawing/2014/main" id="{199575CA-4602-4C71-9260-2C185B8E7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965" y="2419048"/>
            <a:ext cx="721179" cy="4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91" b="1">
                <a:solidFill>
                  <a:srgbClr val="C00000"/>
                </a:solidFill>
                <a:latin typeface=".VnTime" panose="020B7200000000000000" pitchFamily="34" charset="0"/>
              </a:rPr>
              <a:t>7</a:t>
            </a:r>
          </a:p>
        </p:txBody>
      </p:sp>
      <p:sp>
        <p:nvSpPr>
          <p:cNvPr id="105498" name="Text Box 11">
            <a:extLst>
              <a:ext uri="{FF2B5EF4-FFF2-40B4-BE49-F238E27FC236}">
                <a16:creationId xmlns:a16="http://schemas.microsoft.com/office/drawing/2014/main" id="{9105CE5F-A0C4-4D2E-8C3B-A8C226DB2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644" y="2038048"/>
            <a:ext cx="1400024" cy="4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91" b="1" dirty="0">
                <a:solidFill>
                  <a:srgbClr val="C00000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105499" name="Text Box 11">
            <a:extLst>
              <a:ext uri="{FF2B5EF4-FFF2-40B4-BE49-F238E27FC236}">
                <a16:creationId xmlns:a16="http://schemas.microsoft.com/office/drawing/2014/main" id="{87E5EA48-4BFB-4E26-8190-299CE078C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311" y="2514299"/>
            <a:ext cx="650119" cy="4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91" b="1">
                <a:solidFill>
                  <a:srgbClr val="C00000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105500" name="Text Box 11">
            <a:extLst>
              <a:ext uri="{FF2B5EF4-FFF2-40B4-BE49-F238E27FC236}">
                <a16:creationId xmlns:a16="http://schemas.microsoft.com/office/drawing/2014/main" id="{0573ECA0-AD1E-4712-BA28-071B4AF95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3715" y="2630714"/>
            <a:ext cx="653143" cy="4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36613" indent="-322263" defTabSz="10287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800225" indent="-257175" defTabSz="10287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314575" indent="-257175" defTabSz="10287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91" b="1">
                <a:solidFill>
                  <a:srgbClr val="C00000"/>
                </a:solidFill>
                <a:latin typeface=".VnTime" panose="020B7200000000000000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build="allAtOnce"/>
      <p:bldP spid="14341" grpId="0" build="allAtOnce"/>
      <p:bldP spid="16458" grpId="0"/>
      <p:bldP spid="3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>
            <a:extLst>
              <a:ext uri="{FF2B5EF4-FFF2-40B4-BE49-F238E27FC236}">
                <a16:creationId xmlns:a16="http://schemas.microsoft.com/office/drawing/2014/main" id="{22A39159-45BE-49A0-B65D-6CD291486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12290323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8">
            <a:extLst>
              <a:ext uri="{FF2B5EF4-FFF2-40B4-BE49-F238E27FC236}">
                <a16:creationId xmlns:a16="http://schemas.microsoft.com/office/drawing/2014/main" id="{92070CDA-542F-4144-B29E-0B120ED1D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2" y="749588"/>
            <a:ext cx="882808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Toán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Biểu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đồ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                         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Text Box 58">
            <a:extLst>
              <a:ext uri="{FF2B5EF4-FFF2-40B4-BE49-F238E27FC236}">
                <a16:creationId xmlns:a16="http://schemas.microsoft.com/office/drawing/2014/main" id="{058D55B9-1177-4E49-A20E-B9BF31512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067" y="457201"/>
            <a:ext cx="78401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Thứ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ba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ngày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5 - 10 - 2021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67E7C0-EB58-471D-B2DD-5D943528D615}"/>
              </a:ext>
            </a:extLst>
          </p:cNvPr>
          <p:cNvCxnSpPr/>
          <p:nvPr/>
        </p:nvCxnSpPr>
        <p:spPr>
          <a:xfrm>
            <a:off x="3701845" y="2713703"/>
            <a:ext cx="420329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 Box 58">
            <a:extLst>
              <a:ext uri="{FF2B5EF4-FFF2-40B4-BE49-F238E27FC236}">
                <a16:creationId xmlns:a16="http://schemas.microsoft.com/office/drawing/2014/main" id="{5F5A9066-6D78-4673-AAAD-66B36463F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446" y="2713703"/>
            <a:ext cx="882808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từ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câu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Mở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rộng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vốn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từ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: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Trung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thực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Tự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trọng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                         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4632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g.loigiaihay.com/picture/2019/0510/a-lt-bieu-do-trang-28-t4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480" y="609600"/>
            <a:ext cx="457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4080" y="71438"/>
            <a:ext cx="866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dirty="0" err="1">
                <a:solidFill>
                  <a:srgbClr val="2006BA"/>
                </a:solidFill>
              </a:rPr>
              <a:t>Đây</a:t>
            </a:r>
            <a:r>
              <a:rPr lang="en-US" altLang="en-US" sz="3200" b="1" dirty="0">
                <a:solidFill>
                  <a:srgbClr val="2006BA"/>
                </a:solidFill>
              </a:rPr>
              <a:t> </a:t>
            </a:r>
            <a:r>
              <a:rPr lang="en-US" altLang="en-US" sz="3200" b="1" dirty="0" err="1">
                <a:solidFill>
                  <a:srgbClr val="2006BA"/>
                </a:solidFill>
              </a:rPr>
              <a:t>là</a:t>
            </a:r>
            <a:r>
              <a:rPr lang="en-US" altLang="en-US" sz="3200" b="1" dirty="0">
                <a:solidFill>
                  <a:srgbClr val="2006BA"/>
                </a:solidFill>
              </a:rPr>
              <a:t> </a:t>
            </a:r>
            <a:r>
              <a:rPr lang="en-US" altLang="en-US" sz="3200" b="1" dirty="0" err="1">
                <a:solidFill>
                  <a:srgbClr val="2006BA"/>
                </a:solidFill>
              </a:rPr>
              <a:t>biểu</a:t>
            </a:r>
            <a:r>
              <a:rPr lang="en-US" altLang="en-US" sz="3200" b="1" dirty="0">
                <a:solidFill>
                  <a:srgbClr val="2006BA"/>
                </a:solidFill>
              </a:rPr>
              <a:t> </a:t>
            </a:r>
            <a:r>
              <a:rPr lang="en-US" altLang="en-US" sz="3200" b="1" dirty="0" err="1">
                <a:solidFill>
                  <a:srgbClr val="2006BA"/>
                </a:solidFill>
              </a:rPr>
              <a:t>đồ</a:t>
            </a:r>
            <a:r>
              <a:rPr lang="en-US" altLang="en-US" sz="3200" b="1" dirty="0">
                <a:solidFill>
                  <a:srgbClr val="2006BA"/>
                </a:solidFill>
              </a:rPr>
              <a:t> </a:t>
            </a:r>
            <a:r>
              <a:rPr lang="en-US" altLang="en-US" sz="3200" b="1" dirty="0" err="1">
                <a:solidFill>
                  <a:srgbClr val="2006BA"/>
                </a:solidFill>
              </a:rPr>
              <a:t>nói</a:t>
            </a:r>
            <a:r>
              <a:rPr lang="en-US" altLang="en-US" sz="3200" b="1" dirty="0">
                <a:solidFill>
                  <a:srgbClr val="2006BA"/>
                </a:solidFill>
              </a:rPr>
              <a:t> </a:t>
            </a:r>
            <a:r>
              <a:rPr lang="en-US" altLang="en-US" sz="3200" b="1" dirty="0" err="1">
                <a:solidFill>
                  <a:srgbClr val="2006BA"/>
                </a:solidFill>
              </a:rPr>
              <a:t>về</a:t>
            </a:r>
            <a:r>
              <a:rPr lang="en-US" altLang="en-US" sz="3200" b="1" dirty="0">
                <a:solidFill>
                  <a:srgbClr val="2006BA"/>
                </a:solidFill>
              </a:rPr>
              <a:t> </a:t>
            </a:r>
            <a:r>
              <a:rPr lang="en-US" altLang="en-US" sz="3200" b="1" dirty="0" err="1">
                <a:solidFill>
                  <a:srgbClr val="2006BA"/>
                </a:solidFill>
              </a:rPr>
              <a:t>các</a:t>
            </a:r>
            <a:r>
              <a:rPr lang="en-US" altLang="en-US" sz="3200" b="1" dirty="0">
                <a:solidFill>
                  <a:srgbClr val="2006BA"/>
                </a:solidFill>
              </a:rPr>
              <a:t> con </a:t>
            </a:r>
            <a:r>
              <a:rPr lang="en-US" altLang="en-US" sz="3200" b="1" dirty="0" err="1">
                <a:solidFill>
                  <a:srgbClr val="2006BA"/>
                </a:solidFill>
              </a:rPr>
              <a:t>của</a:t>
            </a:r>
            <a:r>
              <a:rPr lang="en-US" altLang="en-US" sz="3200" b="1" dirty="0">
                <a:solidFill>
                  <a:srgbClr val="2006BA"/>
                </a:solidFill>
              </a:rPr>
              <a:t> </a:t>
            </a:r>
            <a:r>
              <a:rPr lang="en-US" altLang="en-US" sz="3200" b="1" dirty="0" err="1">
                <a:solidFill>
                  <a:srgbClr val="2006BA"/>
                </a:solidFill>
              </a:rPr>
              <a:t>năm</a:t>
            </a:r>
            <a:r>
              <a:rPr lang="en-US" altLang="en-US" sz="3200" b="1" dirty="0">
                <a:solidFill>
                  <a:srgbClr val="2006BA"/>
                </a:solidFill>
              </a:rPr>
              <a:t> </a:t>
            </a:r>
            <a:r>
              <a:rPr lang="en-US" altLang="en-US" sz="3200" b="1" dirty="0" err="1">
                <a:solidFill>
                  <a:srgbClr val="2006BA"/>
                </a:solidFill>
              </a:rPr>
              <a:t>gia</a:t>
            </a:r>
            <a:r>
              <a:rPr lang="en-US" altLang="en-US" sz="3200" b="1" dirty="0">
                <a:solidFill>
                  <a:srgbClr val="2006BA"/>
                </a:solidFill>
              </a:rPr>
              <a:t> </a:t>
            </a:r>
            <a:r>
              <a:rPr lang="en-US" altLang="en-US" sz="3200" b="1" dirty="0" err="1">
                <a:solidFill>
                  <a:srgbClr val="2006BA"/>
                </a:solidFill>
              </a:rPr>
              <a:t>đình</a:t>
            </a:r>
            <a:r>
              <a:rPr lang="en-US" altLang="en-US" sz="3200" b="1" dirty="0">
                <a:solidFill>
                  <a:srgbClr val="2006BA"/>
                </a:solidFill>
              </a:rPr>
              <a:t>.</a:t>
            </a:r>
            <a:endParaRPr lang="en-US" altLang="en-US" sz="3200" dirty="0">
              <a:solidFill>
                <a:srgbClr val="2006BA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84923" y="602670"/>
            <a:ext cx="6473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 err="1">
                <a:solidFill>
                  <a:srgbClr val="2006BA"/>
                </a:solidFill>
              </a:rPr>
              <a:t>Biểu</a:t>
            </a:r>
            <a:r>
              <a:rPr lang="en-US" altLang="en-US" sz="2800" b="1" dirty="0">
                <a:solidFill>
                  <a:srgbClr val="2006BA"/>
                </a:solidFill>
              </a:rPr>
              <a:t> </a:t>
            </a:r>
            <a:r>
              <a:rPr lang="en-US" altLang="en-US" sz="2800" b="1" dirty="0" err="1">
                <a:solidFill>
                  <a:srgbClr val="2006BA"/>
                </a:solidFill>
              </a:rPr>
              <a:t>đồ</a:t>
            </a:r>
            <a:r>
              <a:rPr lang="en-US" altLang="en-US" sz="2800" b="1" dirty="0">
                <a:solidFill>
                  <a:srgbClr val="2006BA"/>
                </a:solidFill>
              </a:rPr>
              <a:t> </a:t>
            </a:r>
            <a:r>
              <a:rPr lang="en-US" altLang="en-US" sz="2800" b="1" dirty="0" err="1">
                <a:solidFill>
                  <a:srgbClr val="2006BA"/>
                </a:solidFill>
              </a:rPr>
              <a:t>này</a:t>
            </a:r>
            <a:r>
              <a:rPr lang="en-US" altLang="en-US" sz="2800" b="1" dirty="0">
                <a:solidFill>
                  <a:srgbClr val="2006BA"/>
                </a:solidFill>
              </a:rPr>
              <a:t> </a:t>
            </a:r>
            <a:r>
              <a:rPr lang="en-US" altLang="en-US" sz="2800" b="1" dirty="0" err="1">
                <a:solidFill>
                  <a:srgbClr val="2006BA"/>
                </a:solidFill>
              </a:rPr>
              <a:t>có</a:t>
            </a:r>
            <a:r>
              <a:rPr lang="en-US" altLang="en-US" sz="2800" b="1" dirty="0">
                <a:solidFill>
                  <a:srgbClr val="2006BA"/>
                </a:solidFill>
              </a:rPr>
              <a:t> </a:t>
            </a:r>
            <a:r>
              <a:rPr lang="en-US" altLang="en-US" sz="2800" b="1" dirty="0" err="1">
                <a:solidFill>
                  <a:srgbClr val="2006BA"/>
                </a:solidFill>
              </a:rPr>
              <a:t>hai</a:t>
            </a:r>
            <a:r>
              <a:rPr lang="en-US" altLang="en-US" sz="2800" b="1" dirty="0">
                <a:solidFill>
                  <a:srgbClr val="2006BA"/>
                </a:solidFill>
              </a:rPr>
              <a:t> </a:t>
            </a:r>
            <a:r>
              <a:rPr lang="en-US" altLang="en-US" sz="2800" b="1" dirty="0" err="1">
                <a:solidFill>
                  <a:srgbClr val="2006BA"/>
                </a:solidFill>
              </a:rPr>
              <a:t>cột</a:t>
            </a:r>
            <a:r>
              <a:rPr lang="en-US" altLang="en-US" sz="2800" b="1" dirty="0">
                <a:solidFill>
                  <a:srgbClr val="2006BA"/>
                </a:solidFill>
              </a:rPr>
              <a:t>: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181609" y="1015420"/>
            <a:ext cx="68164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FF0000"/>
                </a:solidFill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</a:rPr>
              <a:t>Cột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bên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trái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ghi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gia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đình</a:t>
            </a:r>
            <a:r>
              <a:rPr lang="en-US" altLang="en-US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211201" y="2794145"/>
            <a:ext cx="68422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7030A0"/>
                </a:solidFill>
              </a:rPr>
              <a:t>- </a:t>
            </a:r>
            <a:r>
              <a:rPr lang="en-US" altLang="en-US" sz="2800" b="1" dirty="0" err="1">
                <a:solidFill>
                  <a:srgbClr val="7030A0"/>
                </a:solidFill>
              </a:rPr>
              <a:t>Cột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bên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phải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cho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biết</a:t>
            </a:r>
            <a:r>
              <a:rPr lang="en-US" altLang="en-US" sz="2800" b="1" dirty="0">
                <a:solidFill>
                  <a:srgbClr val="7030A0"/>
                </a:solidFill>
              </a:rPr>
              <a:t>  </a:t>
            </a:r>
            <a:r>
              <a:rPr lang="en-US" altLang="en-US" sz="2800" b="1" dirty="0" err="1">
                <a:solidFill>
                  <a:srgbClr val="7030A0"/>
                </a:solidFill>
              </a:rPr>
              <a:t>số</a:t>
            </a:r>
            <a:r>
              <a:rPr lang="en-US" altLang="en-US" sz="2800" b="1" dirty="0">
                <a:solidFill>
                  <a:srgbClr val="7030A0"/>
                </a:solidFill>
              </a:rPr>
              <a:t> con, </a:t>
            </a:r>
            <a:r>
              <a:rPr lang="en-US" altLang="en-US" sz="2800" b="1" dirty="0" err="1">
                <a:solidFill>
                  <a:srgbClr val="7030A0"/>
                </a:solidFill>
              </a:rPr>
              <a:t>số</a:t>
            </a:r>
            <a:r>
              <a:rPr lang="en-US" altLang="en-US" sz="2800" b="1" dirty="0">
                <a:solidFill>
                  <a:srgbClr val="7030A0"/>
                </a:solidFill>
              </a:rPr>
              <a:t> con </a:t>
            </a:r>
            <a:r>
              <a:rPr lang="en-US" altLang="en-US" sz="2800" b="1" dirty="0" err="1">
                <a:solidFill>
                  <a:srgbClr val="7030A0"/>
                </a:solidFill>
              </a:rPr>
              <a:t>trai</a:t>
            </a:r>
            <a:r>
              <a:rPr lang="en-US" altLang="en-US" sz="2800" b="1" dirty="0">
                <a:solidFill>
                  <a:srgbClr val="7030A0"/>
                </a:solidFill>
              </a:rPr>
              <a:t>, </a:t>
            </a:r>
            <a:r>
              <a:rPr lang="en-US" altLang="en-US" sz="2800" b="1" dirty="0" err="1">
                <a:solidFill>
                  <a:srgbClr val="7030A0"/>
                </a:solidFill>
              </a:rPr>
              <a:t>số</a:t>
            </a:r>
            <a:r>
              <a:rPr lang="en-US" altLang="en-US" sz="2800" b="1" dirty="0">
                <a:solidFill>
                  <a:srgbClr val="7030A0"/>
                </a:solidFill>
              </a:rPr>
              <a:t> con </a:t>
            </a:r>
            <a:r>
              <a:rPr lang="en-US" altLang="en-US" sz="2800" b="1" dirty="0" err="1">
                <a:solidFill>
                  <a:srgbClr val="7030A0"/>
                </a:solidFill>
              </a:rPr>
              <a:t>gái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của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mỗi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gia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đình</a:t>
            </a:r>
            <a:r>
              <a:rPr lang="en-US" altLang="en-US" sz="28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181606" y="1497445"/>
            <a:ext cx="681642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FF0000"/>
                </a:solidFill>
              </a:rPr>
              <a:t>- </a:t>
            </a:r>
            <a:r>
              <a:rPr lang="en-US" sz="2800" b="1" dirty="0" err="1">
                <a:solidFill>
                  <a:srgbClr val="FF0000"/>
                </a:solidFill>
              </a:rPr>
              <a:t>Năm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được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nêu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tên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trên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biểu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đồ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srgbClr val="FF0000"/>
                </a:solidFill>
              </a:rPr>
              <a:t>Gia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cô</a:t>
            </a:r>
            <a:r>
              <a:rPr lang="en-US" sz="2800" b="1" dirty="0">
                <a:solidFill>
                  <a:srgbClr val="FF0000"/>
                </a:solidFill>
              </a:rPr>
              <a:t> Mai, </a:t>
            </a:r>
            <a:r>
              <a:rPr lang="en-US" sz="2800" b="1" dirty="0" err="1">
                <a:solidFill>
                  <a:srgbClr val="FF0000"/>
                </a:solidFill>
              </a:rPr>
              <a:t>gia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cô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Lan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gia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cô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Hồng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gia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cô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cô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Cúc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209316" y="3668857"/>
            <a:ext cx="68164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C00000"/>
                </a:solidFill>
              </a:rPr>
              <a:t>- </a:t>
            </a:r>
            <a:r>
              <a:rPr lang="en-US" altLang="en-US" sz="2800" b="1" dirty="0" err="1">
                <a:solidFill>
                  <a:srgbClr val="C00000"/>
                </a:solidFill>
              </a:rPr>
              <a:t>Gia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đình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cô</a:t>
            </a:r>
            <a:r>
              <a:rPr lang="en-US" altLang="en-US" sz="2800" b="1" dirty="0">
                <a:solidFill>
                  <a:srgbClr val="C00000"/>
                </a:solidFill>
              </a:rPr>
              <a:t> Mai </a:t>
            </a:r>
            <a:r>
              <a:rPr lang="en-US" altLang="en-US" sz="2800" b="1" dirty="0" err="1">
                <a:solidFill>
                  <a:srgbClr val="C00000"/>
                </a:solidFill>
              </a:rPr>
              <a:t>có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hai</a:t>
            </a:r>
            <a:r>
              <a:rPr lang="en-US" altLang="en-US" sz="2800" b="1" dirty="0">
                <a:solidFill>
                  <a:srgbClr val="C00000"/>
                </a:solidFill>
              </a:rPr>
              <a:t> con </a:t>
            </a:r>
            <a:r>
              <a:rPr lang="en-US" altLang="en-US" sz="2800" b="1" dirty="0" err="1">
                <a:solidFill>
                  <a:srgbClr val="C00000"/>
                </a:solidFill>
              </a:rPr>
              <a:t>gái</a:t>
            </a:r>
            <a:r>
              <a:rPr lang="en-US" altLang="en-US" sz="2800" b="1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12" name="Oval 11"/>
          <p:cNvSpPr/>
          <p:nvPr/>
        </p:nvSpPr>
        <p:spPr>
          <a:xfrm>
            <a:off x="374080" y="885825"/>
            <a:ext cx="1447800" cy="58959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87260" y="885825"/>
            <a:ext cx="3687433" cy="5667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6480" y="1371600"/>
            <a:ext cx="1143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6480" y="2438400"/>
            <a:ext cx="1143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67755" y="3492500"/>
            <a:ext cx="1143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69343" y="4572000"/>
            <a:ext cx="1143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69343" y="5559425"/>
            <a:ext cx="1143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209316" y="4081607"/>
            <a:ext cx="68164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C00000"/>
                </a:solidFill>
              </a:rPr>
              <a:t>- Gia đình cô Lan có 1 con trai.</a:t>
            </a:r>
            <a:endParaRPr lang="en-US" altLang="en-US" sz="320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198204" y="4492770"/>
            <a:ext cx="68164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</a:rPr>
              <a:t>- </a:t>
            </a:r>
            <a:r>
              <a:rPr lang="en-US" altLang="en-US" sz="2800" b="1" dirty="0" err="1">
                <a:solidFill>
                  <a:srgbClr val="C00000"/>
                </a:solidFill>
              </a:rPr>
              <a:t>Gia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đình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cô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Hồng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có</a:t>
            </a:r>
            <a:r>
              <a:rPr lang="en-US" altLang="en-US" sz="2800" b="1" dirty="0">
                <a:solidFill>
                  <a:srgbClr val="C00000"/>
                </a:solidFill>
              </a:rPr>
              <a:t> 2 con, 1 con </a:t>
            </a:r>
            <a:r>
              <a:rPr lang="en-US" altLang="en-US" sz="2800" b="1" dirty="0" err="1">
                <a:solidFill>
                  <a:srgbClr val="C00000"/>
                </a:solidFill>
              </a:rPr>
              <a:t>trai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và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một</a:t>
            </a:r>
            <a:r>
              <a:rPr lang="en-US" altLang="en-US" sz="2800" b="1" dirty="0">
                <a:solidFill>
                  <a:srgbClr val="C00000"/>
                </a:solidFill>
              </a:rPr>
              <a:t> con </a:t>
            </a:r>
            <a:r>
              <a:rPr lang="en-US" altLang="en-US" sz="2800" b="1" dirty="0" err="1">
                <a:solidFill>
                  <a:srgbClr val="C00000"/>
                </a:solidFill>
              </a:rPr>
              <a:t>gái</a:t>
            </a:r>
            <a:r>
              <a:rPr lang="en-US" altLang="en-US" sz="2800" b="1" dirty="0">
                <a:solidFill>
                  <a:srgbClr val="C00000"/>
                </a:solidFill>
              </a:rPr>
              <a:t>.</a:t>
            </a:r>
            <a:endParaRPr lang="en-US" altLang="en-US" sz="3200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212060" y="5365893"/>
            <a:ext cx="68164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C00000"/>
                </a:solidFill>
              </a:rPr>
              <a:t>- </a:t>
            </a:r>
            <a:r>
              <a:rPr lang="en-US" altLang="en-US" sz="2800" b="1" dirty="0" err="1">
                <a:solidFill>
                  <a:srgbClr val="C00000"/>
                </a:solidFill>
              </a:rPr>
              <a:t>Gia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đình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cô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Đào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có</a:t>
            </a:r>
            <a:r>
              <a:rPr lang="en-US" altLang="en-US" sz="2800" b="1" dirty="0">
                <a:solidFill>
                  <a:srgbClr val="C00000"/>
                </a:solidFill>
              </a:rPr>
              <a:t> 1 con </a:t>
            </a:r>
            <a:r>
              <a:rPr lang="en-US" altLang="en-US" sz="2800" b="1" dirty="0" err="1">
                <a:solidFill>
                  <a:srgbClr val="C00000"/>
                </a:solidFill>
              </a:rPr>
              <a:t>gái</a:t>
            </a:r>
            <a:r>
              <a:rPr lang="en-US" altLang="en-US" sz="2800" b="1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231110" y="5778643"/>
            <a:ext cx="68164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>
                <a:solidFill>
                  <a:srgbClr val="C00000"/>
                </a:solidFill>
              </a:rPr>
              <a:t>- Gia đình cô Cúc có hai con trai. 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2" grpId="0"/>
      <p:bldP spid="23" grpId="0"/>
      <p:bldP spid="24" grpId="0"/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>
            <a:extLst>
              <a:ext uri="{FF2B5EF4-FFF2-40B4-BE49-F238E27FC236}">
                <a16:creationId xmlns:a16="http://schemas.microsoft.com/office/drawing/2014/main" id="{386CE4D8-0D38-488C-BF88-64B444B641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24298" y="418737"/>
            <a:ext cx="40862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3083" name="Text Box 11">
            <a:extLst>
              <a:ext uri="{FF2B5EF4-FFF2-40B4-BE49-F238E27FC236}">
                <a16:creationId xmlns:a16="http://schemas.microsoft.com/office/drawing/2014/main" id="{75FCE029-E949-4EB9-A593-9E34D93FE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793966"/>
            <a:ext cx="8991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 Cho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C2D770A9-C852-44EA-9CA1-089960BE1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14800"/>
            <a:ext cx="8991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* Từ láy được chia thành mấy loại? Là những loại nào? Cho ví dụ.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dl_tree18.gif (6813 bytes)">
            <a:extLst>
              <a:ext uri="{FF2B5EF4-FFF2-40B4-BE49-F238E27FC236}">
                <a16:creationId xmlns:a16="http://schemas.microsoft.com/office/drawing/2014/main" id="{D3039B5A-DED7-44EC-B75F-E8B186BE3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943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>
            <a:extLst>
              <a:ext uri="{FF2B5EF4-FFF2-40B4-BE49-F238E27FC236}">
                <a16:creationId xmlns:a16="http://schemas.microsoft.com/office/drawing/2014/main" id="{CA865173-177A-4FA2-ABAA-868247D75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2422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41D63989-F498-44BE-BF84-C43855D9D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768703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6" name="Text Box 18">
            <a:extLst>
              <a:ext uri="{FF2B5EF4-FFF2-40B4-BE49-F238E27FC236}">
                <a16:creationId xmlns:a16="http://schemas.microsoft.com/office/drawing/2014/main" id="{F8C509B5-F8F9-4B11-9DC5-5D667A624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183928"/>
            <a:ext cx="525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94" name="Group 46">
            <a:extLst>
              <a:ext uri="{FF2B5EF4-FFF2-40B4-BE49-F238E27FC236}">
                <a16:creationId xmlns:a16="http://schemas.microsoft.com/office/drawing/2014/main" id="{D4164023-1FC3-4E5A-AAFD-0E1CEB4E1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434854"/>
              </p:ext>
            </p:extLst>
          </p:nvPr>
        </p:nvGraphicFramePr>
        <p:xfrm>
          <a:off x="1341120" y="2938253"/>
          <a:ext cx="9144000" cy="3686175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2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cùng nghĩa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Từ trái nghĩa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3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91" name="Text Box 43">
            <a:extLst>
              <a:ext uri="{FF2B5EF4-FFF2-40B4-BE49-F238E27FC236}">
                <a16:creationId xmlns:a16="http://schemas.microsoft.com/office/drawing/2014/main" id="{DCF05898-C88A-4029-B05D-5FFDD52C5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760" y="3881438"/>
            <a:ext cx="44958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dối trá, gian dối, gian lận, gian ngoan,  gian trá, lừa bịp, lừa đảo, lừa dối, bịp bợm, lừa lọc,…</a:t>
            </a:r>
          </a:p>
        </p:txBody>
      </p:sp>
      <p:sp>
        <p:nvSpPr>
          <p:cNvPr id="2092" name="Text Box 44">
            <a:extLst>
              <a:ext uri="{FF2B5EF4-FFF2-40B4-BE49-F238E27FC236}">
                <a16:creationId xmlns:a16="http://schemas.microsoft.com/office/drawing/2014/main" id="{7285938A-A211-4C30-8230-2DAB4D968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120" y="3537316"/>
            <a:ext cx="457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057" grpId="0"/>
      <p:bldP spid="2066" grpId="0"/>
      <p:bldP spid="2091" grpId="0"/>
      <p:bldP spid="209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">
            <a:extLst>
              <a:ext uri="{FF2B5EF4-FFF2-40B4-BE49-F238E27FC236}">
                <a16:creationId xmlns:a16="http://schemas.microsoft.com/office/drawing/2014/main" id="{F9446108-8666-4EEE-AD21-94F5C88AD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048001"/>
            <a:ext cx="739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E130AFCA-44F3-48C9-B4A6-88FE06FFD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810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Đặt câu với một từ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nghĩa </a:t>
            </a: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thực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một từ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nghĩa </a:t>
            </a: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thực</a:t>
            </a: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A2E7A6D6-4748-46AE-8928-783AB7C9B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905001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Chúng ta không được </a:t>
            </a:r>
            <a:r>
              <a:rPr lang="en-US" altLang="en-US" sz="2800" b="1" i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 lận</a:t>
            </a: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thi cử.</a:t>
            </a:r>
          </a:p>
        </p:txBody>
      </p:sp>
      <p:sp>
        <p:nvSpPr>
          <p:cNvPr id="4120" name="Text Box 24">
            <a:extLst>
              <a:ext uri="{FF2B5EF4-FFF2-40B4-BE49-F238E27FC236}">
                <a16:creationId xmlns:a16="http://schemas.microsoft.com/office/drawing/2014/main" id="{12509865-D098-416F-8D29-34D7E835F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371601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Bạn Lan rất </a:t>
            </a:r>
            <a:r>
              <a:rPr lang="en-US" altLang="en-US" sz="2800" b="1" i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 thà</a:t>
            </a: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1" name="Text Box 25">
            <a:extLst>
              <a:ext uri="{FF2B5EF4-FFF2-40B4-BE49-F238E27FC236}">
                <a16:creationId xmlns:a16="http://schemas.microsoft.com/office/drawing/2014/main" id="{C26F12A7-42BE-4B86-B22F-BDBDD46DD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95401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68F8D142-06EF-4231-BFB5-C26B310D8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066801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a.Tin vào bản thân mình.</a:t>
            </a:r>
          </a:p>
        </p:txBody>
      </p:sp>
      <p:sp>
        <p:nvSpPr>
          <p:cNvPr id="4123" name="Text Box 27">
            <a:extLst>
              <a:ext uri="{FF2B5EF4-FFF2-40B4-BE49-F238E27FC236}">
                <a16:creationId xmlns:a16="http://schemas.microsoft.com/office/drawing/2014/main" id="{3A1F2DF2-87A9-4603-8599-8099F6B92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667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24" name="Text Box 28">
            <a:extLst>
              <a:ext uri="{FF2B5EF4-FFF2-40B4-BE49-F238E27FC236}">
                <a16:creationId xmlns:a16="http://schemas.microsoft.com/office/drawing/2014/main" id="{F1F6C3FA-E7B6-41BC-9178-1E22DC697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20040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 Đánh giá mình quá cao và coi thường người khác.</a:t>
            </a:r>
          </a:p>
        </p:txBody>
      </p:sp>
      <p:sp>
        <p:nvSpPr>
          <p:cNvPr id="4125" name="Text Box 29">
            <a:extLst>
              <a:ext uri="{FF2B5EF4-FFF2-40B4-BE49-F238E27FC236}">
                <a16:creationId xmlns:a16="http://schemas.microsoft.com/office/drawing/2014/main" id="{BD4F5B85-78FD-46F0-B30D-730E5EEAF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1460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c. Coi trọng và giữ gìn phẩm giá của mình.</a:t>
            </a:r>
          </a:p>
        </p:txBody>
      </p:sp>
      <p:sp>
        <p:nvSpPr>
          <p:cNvPr id="4126" name="Text Box 30">
            <a:extLst>
              <a:ext uri="{FF2B5EF4-FFF2-40B4-BE49-F238E27FC236}">
                <a16:creationId xmlns:a16="http://schemas.microsoft.com/office/drawing/2014/main" id="{01CD7B7C-0A4E-40F1-8CE9-AFF69182E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Quyết định lấy công việc của mình.</a:t>
            </a: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AD143D56-7D9B-43CD-B4B5-F1F4FE8DC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990600"/>
            <a:ext cx="1295400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tin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6DDDB016-3FFE-4D9D-8F5C-665640455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751263"/>
            <a:ext cx="2438400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cao (tự kiêu)</a:t>
            </a:r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70912880-C8DC-4895-BEB9-B7C27DBB2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7325" y="1676400"/>
            <a:ext cx="1295400" cy="490538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quyết</a:t>
            </a:r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AE91380E-A6D4-4813-819E-00C74793A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2547938"/>
            <a:ext cx="1295400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trọng</a:t>
            </a:r>
          </a:p>
        </p:txBody>
      </p:sp>
      <p:sp>
        <p:nvSpPr>
          <p:cNvPr id="4131" name="Text Box 35">
            <a:extLst>
              <a:ext uri="{FF2B5EF4-FFF2-40B4-BE49-F238E27FC236}">
                <a16:creationId xmlns:a16="http://schemas.microsoft.com/office/drawing/2014/main" id="{CC48D19E-D348-4197-A6D9-3889F6874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19601"/>
            <a:ext cx="624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Thế nào tự trọng?</a:t>
            </a:r>
          </a:p>
        </p:txBody>
      </p:sp>
      <p:sp>
        <p:nvSpPr>
          <p:cNvPr id="4133" name="Text Box 37">
            <a:extLst>
              <a:ext uri="{FF2B5EF4-FFF2-40B4-BE49-F238E27FC236}">
                <a16:creationId xmlns:a16="http://schemas.microsoft.com/office/drawing/2014/main" id="{5C86120B-7E05-41EE-81BC-684EE0846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25780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Tự trọng là: Coi trọng và giữ gìn phẩm giá của mình.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41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80" grpId="1"/>
      <p:bldP spid="3081" grpId="0"/>
      <p:bldP spid="3081" grpId="1"/>
      <p:bldP spid="4120" grpId="0"/>
      <p:bldP spid="4120" grpId="1"/>
      <p:bldP spid="4121" grpId="0"/>
      <p:bldP spid="4121" grpId="1"/>
      <p:bldP spid="4104" grpId="0"/>
      <p:bldP spid="4123" grpId="0"/>
      <p:bldP spid="4124" grpId="0"/>
      <p:bldP spid="4125" grpId="0"/>
      <p:bldP spid="4126" grpId="0"/>
      <p:bldP spid="4106" grpId="0" animBg="1"/>
      <p:bldP spid="4107" grpId="0" animBg="1"/>
      <p:bldP spid="4108" grpId="0" animBg="1"/>
      <p:bldP spid="4109" grpId="0" animBg="1"/>
      <p:bldP spid="4131" grpId="0"/>
      <p:bldP spid="413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>
            <a:extLst>
              <a:ext uri="{FF2B5EF4-FFF2-40B4-BE49-F238E27FC236}">
                <a16:creationId xmlns:a16="http://schemas.microsoft.com/office/drawing/2014/main" id="{2FBB544F-8D91-4BC2-8AFD-BE463C292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438" y="733426"/>
            <a:ext cx="9144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Có thể dùng những thành ngữ, tục ngữ nào dưới đây để nói về tính trung thực hoặc về lòng tự trọng?</a:t>
            </a:r>
          </a:p>
        </p:txBody>
      </p:sp>
      <p:graphicFrame>
        <p:nvGraphicFramePr>
          <p:cNvPr id="6158" name="Group 14">
            <a:extLst>
              <a:ext uri="{FF2B5EF4-FFF2-40B4-BE49-F238E27FC236}">
                <a16:creationId xmlns:a16="http://schemas.microsoft.com/office/drawing/2014/main" id="{5772C8B3-8BA2-40F4-B8A2-23420209C8CC}"/>
              </a:ext>
            </a:extLst>
          </p:cNvPr>
          <p:cNvGraphicFramePr>
            <a:graphicFrameLocks noGrp="1"/>
          </p:cNvGraphicFramePr>
          <p:nvPr/>
        </p:nvGraphicFramePr>
        <p:xfrm>
          <a:off x="1447800" y="3538538"/>
          <a:ext cx="9144000" cy="2971800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3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69" name="Text Box 15">
            <a:extLst>
              <a:ext uri="{FF2B5EF4-FFF2-40B4-BE49-F238E27FC236}">
                <a16:creationId xmlns:a16="http://schemas.microsoft.com/office/drawing/2014/main" id="{FEBC8486-2DC3-4E7A-8B14-18138C736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3521075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990000"/>
                </a:solidFill>
                <a:latin typeface="Times New Roman" panose="02020603050405020304" pitchFamily="18" charset="0"/>
              </a:rPr>
              <a:t>a.Tính trung thực: </a:t>
            </a:r>
          </a:p>
        </p:txBody>
      </p:sp>
      <p:sp>
        <p:nvSpPr>
          <p:cNvPr id="6170" name="Text Box 19">
            <a:extLst>
              <a:ext uri="{FF2B5EF4-FFF2-40B4-BE49-F238E27FC236}">
                <a16:creationId xmlns:a16="http://schemas.microsoft.com/office/drawing/2014/main" id="{359BD415-3893-4E03-8FC1-8B64C4D37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663" y="3540125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990000"/>
                </a:solidFill>
                <a:latin typeface="Times New Roman" panose="02020603050405020304" pitchFamily="18" charset="0"/>
              </a:rPr>
              <a:t>b. Lòng tự trọng: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2894F6ED-47A1-4DB1-A08F-84EFFA265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19050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Thẳng như ruột ngựa.</a:t>
            </a:r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FEC211DB-5792-4376-999A-A57190CF9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438" y="2473325"/>
            <a:ext cx="38862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Giấy rách phải giữ lấy lề.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03275047-C79F-450B-96E1-ED49287BD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2973388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Thuốc đắng dã tật.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672CF2E4-0471-4F52-835C-A39A9194D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9050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Cây ngay không sợ chết đứng.</a:t>
            </a:r>
          </a:p>
        </p:txBody>
      </p:sp>
      <p:sp>
        <p:nvSpPr>
          <p:cNvPr id="6157" name="Text Box 13">
            <a:extLst>
              <a:ext uri="{FF2B5EF4-FFF2-40B4-BE49-F238E27FC236}">
                <a16:creationId xmlns:a16="http://schemas.microsoft.com/office/drawing/2014/main" id="{5633C021-846B-4824-AA92-4FF82CBEC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2576513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Đói cho sạch, rách cho thơm.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7D03BBC4-3C99-4F0C-A225-5EAB044D8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49738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Thẳng như ruột ngựa.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8A267BB8-EF5B-426A-B250-78BFB4263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4414838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Giấy rách phải giữ lấy lề.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8EC54CF7-655A-42E2-9F1D-1AFDD10B0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73075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Thuốc đắng dã tật.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D3A86B40-6C36-4EC3-A3F3-984D1E19F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299075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Cây ngay không sợ chết đứng.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64A333EC-BCAC-40A9-ADAA-C26F2BA16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0292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Đói cho sạch, rách cho thơm.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9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6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7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69" grpId="0"/>
      <p:bldP spid="6170" grpId="0"/>
      <p:bldP spid="6153" grpId="0"/>
      <p:bldP spid="6153" grpId="1"/>
      <p:bldP spid="2" grpId="0"/>
      <p:bldP spid="2" grpId="1"/>
      <p:bldP spid="3" grpId="0"/>
      <p:bldP spid="3" grpId="1"/>
      <p:bldP spid="4" grpId="0"/>
      <p:bldP spid="4" grpId="1"/>
      <p:bldP spid="6157" grpId="0"/>
      <p:bldP spid="6157" grpId="1"/>
      <p:bldP spid="5" grpId="0"/>
      <p:bldP spid="6" grpId="0"/>
      <p:bldP spid="7" grpId="0"/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6" name="Rectangle 26">
            <a:extLst>
              <a:ext uri="{FF2B5EF4-FFF2-40B4-BE49-F238E27FC236}">
                <a16:creationId xmlns:a16="http://schemas.microsoft.com/office/drawing/2014/main" id="{A2585C50-5C3D-4D96-8FD9-EFE5FE774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79726"/>
            <a:ext cx="853757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Cọp chết để da, người ta chết để tiếng. </a:t>
            </a:r>
            <a:b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Danh dự quý hơn tiền bạc. </a:t>
            </a:r>
            <a:b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Đói miếng hơn tiếng đời. </a:t>
            </a:r>
            <a:b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Được tiếng còn hơn được miếng.</a:t>
            </a:r>
            <a:b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Ăn một miếng, tiếng một đời. </a:t>
            </a:r>
            <a:b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Áo rách cốt cách người thương. </a:t>
            </a:r>
            <a:b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Giữ quần áo lúc mới may, giữ thanh danh lúc còn trẻ.</a:t>
            </a:r>
            <a:b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Người chết nết còn.</a:t>
            </a:r>
          </a:p>
        </p:txBody>
      </p:sp>
      <p:sp>
        <p:nvSpPr>
          <p:cNvPr id="5147" name="Text Box 27">
            <a:extLst>
              <a:ext uri="{FF2B5EF4-FFF2-40B4-BE49-F238E27FC236}">
                <a16:creationId xmlns:a16="http://schemas.microsoft.com/office/drawing/2014/main" id="{AB1B9CB8-983E-4EC0-8724-7605008F6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288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câu thành ngữ nói về lòng tự trọng.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6" grpId="0"/>
      <p:bldP spid="514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>
            <a:extLst>
              <a:ext uri="{FF2B5EF4-FFF2-40B4-BE49-F238E27FC236}">
                <a16:creationId xmlns:a16="http://schemas.microsoft.com/office/drawing/2014/main" id="{79BC5F67-597B-464A-A641-EB65D6ECB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654175"/>
            <a:ext cx="88392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Ăn ngay nói thẳng. </a:t>
            </a:r>
            <a:b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Ăn ngay nói thật mọi tật mọi lành. </a:t>
            </a:r>
            <a:b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Đời loạn mới biết tôi trung. </a:t>
            </a:r>
            <a:b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Mật ngọt chết ruồi tươi , những nơi cay đắng là nơi thật thà. </a:t>
            </a:r>
            <a:b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Của ngang chẳng góp, lời tà chẳng thưa. </a:t>
            </a:r>
            <a:b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Thật thà ma vật không chết. </a:t>
            </a:r>
            <a:b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Mất lòng trước, được lòng sau. </a:t>
            </a:r>
            <a:b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Thật thà là cha quỷ quái.</a:t>
            </a:r>
            <a:b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Người gian thì sợ người ngay </a:t>
            </a:r>
            <a:b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ngay chẳng sợ đường cày cong queo. </a:t>
            </a:r>
            <a:b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5D198AD1-AAE0-4C7A-84F7-F56B64E63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95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câu thành ngữ nói về lòng trung thực.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4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>
            <a:extLst>
              <a:ext uri="{FF2B5EF4-FFF2-40B4-BE49-F238E27FC236}">
                <a16:creationId xmlns:a16="http://schemas.microsoft.com/office/drawing/2014/main" id="{6300BE92-ACDB-491C-9A75-2CC293322410}"/>
              </a:ext>
            </a:extLst>
          </p:cNvPr>
          <p:cNvGrpSpPr>
            <a:grpSpLocks/>
          </p:cNvGrpSpPr>
          <p:nvPr/>
        </p:nvGrpSpPr>
        <p:grpSpPr bwMode="auto">
          <a:xfrm>
            <a:off x="4211638" y="1905001"/>
            <a:ext cx="3713162" cy="436563"/>
            <a:chOff x="960" y="1112"/>
            <a:chExt cx="2339" cy="263"/>
          </a:xfrm>
        </p:grpSpPr>
        <p:sp>
          <p:nvSpPr>
            <p:cNvPr id="10326" name="Text Box 3">
              <a:extLst>
                <a:ext uri="{FF2B5EF4-FFF2-40B4-BE49-F238E27FC236}">
                  <a16:creationId xmlns:a16="http://schemas.microsoft.com/office/drawing/2014/main" id="{65B108AF-EE35-47C8-AB76-9FB3B699AC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112"/>
              <a:ext cx="336" cy="263"/>
            </a:xfrm>
            <a:prstGeom prst="rect">
              <a:avLst/>
            </a:prstGeom>
            <a:solidFill>
              <a:srgbClr val="FFCC00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27" name="Text Box 4">
              <a:extLst>
                <a:ext uri="{FF2B5EF4-FFF2-40B4-BE49-F238E27FC236}">
                  <a16:creationId xmlns:a16="http://schemas.microsoft.com/office/drawing/2014/main" id="{CEE4D9F3-4632-4AB0-99DC-85F7709F2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1112"/>
              <a:ext cx="336" cy="263"/>
            </a:xfrm>
            <a:prstGeom prst="rect">
              <a:avLst/>
            </a:prstGeom>
            <a:solidFill>
              <a:srgbClr val="6600FF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28" name="Text Box 5">
              <a:extLst>
                <a:ext uri="{FF2B5EF4-FFF2-40B4-BE49-F238E27FC236}">
                  <a16:creationId xmlns:a16="http://schemas.microsoft.com/office/drawing/2014/main" id="{313A427B-7825-4403-AB70-3CD0907B4E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112"/>
              <a:ext cx="336" cy="263"/>
            </a:xfrm>
            <a:prstGeom prst="rect">
              <a:avLst/>
            </a:prstGeom>
            <a:solidFill>
              <a:srgbClr val="6600FF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29" name="Text Box 6">
              <a:extLst>
                <a:ext uri="{FF2B5EF4-FFF2-40B4-BE49-F238E27FC236}">
                  <a16:creationId xmlns:a16="http://schemas.microsoft.com/office/drawing/2014/main" id="{EAE8A85F-DD23-4357-BD4C-D8EC36046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112"/>
              <a:ext cx="336" cy="263"/>
            </a:xfrm>
            <a:prstGeom prst="rect">
              <a:avLst/>
            </a:prstGeom>
            <a:solidFill>
              <a:srgbClr val="6600FF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30" name="Text Box 7">
              <a:extLst>
                <a:ext uri="{FF2B5EF4-FFF2-40B4-BE49-F238E27FC236}">
                  <a16:creationId xmlns:a16="http://schemas.microsoft.com/office/drawing/2014/main" id="{BCE4BAD3-659D-4333-B116-824BF9E2C3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112"/>
              <a:ext cx="336" cy="263"/>
            </a:xfrm>
            <a:prstGeom prst="rect">
              <a:avLst/>
            </a:prstGeom>
            <a:solidFill>
              <a:srgbClr val="6600FF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31" name="Text Box 6">
              <a:extLst>
                <a:ext uri="{FF2B5EF4-FFF2-40B4-BE49-F238E27FC236}">
                  <a16:creationId xmlns:a16="http://schemas.microsoft.com/office/drawing/2014/main" id="{6415D954-3129-4246-90DF-2468935781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112"/>
              <a:ext cx="336" cy="263"/>
            </a:xfrm>
            <a:prstGeom prst="rect">
              <a:avLst/>
            </a:prstGeom>
            <a:solidFill>
              <a:srgbClr val="6600FF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32" name="Text Box 6">
              <a:extLst>
                <a:ext uri="{FF2B5EF4-FFF2-40B4-BE49-F238E27FC236}">
                  <a16:creationId xmlns:a16="http://schemas.microsoft.com/office/drawing/2014/main" id="{2241883C-439D-45FF-B980-FF1AF53C7B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3" y="1112"/>
              <a:ext cx="336" cy="263"/>
            </a:xfrm>
            <a:prstGeom prst="rect">
              <a:avLst/>
            </a:prstGeom>
            <a:solidFill>
              <a:srgbClr val="6600FF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43" name="Group 8">
            <a:extLst>
              <a:ext uri="{FF2B5EF4-FFF2-40B4-BE49-F238E27FC236}">
                <a16:creationId xmlns:a16="http://schemas.microsoft.com/office/drawing/2014/main" id="{E1808C44-0631-4018-A1C9-8AD8E2B6C994}"/>
              </a:ext>
            </a:extLst>
          </p:cNvPr>
          <p:cNvGrpSpPr>
            <a:grpSpLocks/>
          </p:cNvGrpSpPr>
          <p:nvPr/>
        </p:nvGrpSpPr>
        <p:grpSpPr bwMode="auto">
          <a:xfrm>
            <a:off x="2159000" y="2452688"/>
            <a:ext cx="8356600" cy="442912"/>
            <a:chOff x="624" y="1968"/>
            <a:chExt cx="5264" cy="279"/>
          </a:xfrm>
        </p:grpSpPr>
        <p:sp>
          <p:nvSpPr>
            <p:cNvPr id="10310" name="Text Box 9" descr="Woven mat">
              <a:extLst>
                <a:ext uri="{FF2B5EF4-FFF2-40B4-BE49-F238E27FC236}">
                  <a16:creationId xmlns:a16="http://schemas.microsoft.com/office/drawing/2014/main" id="{F6ACB381-CDF3-4C52-9C2E-186CDCF464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968"/>
              <a:ext cx="336" cy="275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11" name="Text Box 10">
              <a:extLst>
                <a:ext uri="{FF2B5EF4-FFF2-40B4-BE49-F238E27FC236}">
                  <a16:creationId xmlns:a16="http://schemas.microsoft.com/office/drawing/2014/main" id="{563DC9DC-C454-4AD6-AF45-6B9C18941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968"/>
              <a:ext cx="336" cy="275"/>
            </a:xfrm>
            <a:prstGeom prst="rect">
              <a:avLst/>
            </a:prstGeom>
            <a:solidFill>
              <a:srgbClr val="FFCC00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12" name="Text Box 11" descr="Woven mat">
              <a:extLst>
                <a:ext uri="{FF2B5EF4-FFF2-40B4-BE49-F238E27FC236}">
                  <a16:creationId xmlns:a16="http://schemas.microsoft.com/office/drawing/2014/main" id="{B8A34066-8458-4905-8B5A-51D911AED2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968"/>
              <a:ext cx="336" cy="275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13" name="Text Box 12" descr="Woven mat">
              <a:extLst>
                <a:ext uri="{FF2B5EF4-FFF2-40B4-BE49-F238E27FC236}">
                  <a16:creationId xmlns:a16="http://schemas.microsoft.com/office/drawing/2014/main" id="{2EE4A2FA-CE5A-4BB2-A592-A4708BFF20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968"/>
              <a:ext cx="336" cy="275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14" name="Text Box 13" descr="Woven mat">
              <a:extLst>
                <a:ext uri="{FF2B5EF4-FFF2-40B4-BE49-F238E27FC236}">
                  <a16:creationId xmlns:a16="http://schemas.microsoft.com/office/drawing/2014/main" id="{6A4C0CEF-F43C-444D-A9C6-A8BCC13CD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968"/>
              <a:ext cx="336" cy="275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15" name="Text Box 14" descr="Woven mat">
              <a:extLst>
                <a:ext uri="{FF2B5EF4-FFF2-40B4-BE49-F238E27FC236}">
                  <a16:creationId xmlns:a16="http://schemas.microsoft.com/office/drawing/2014/main" id="{68E0705E-0D9F-4AB8-A5E4-3C82918DC5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1968"/>
              <a:ext cx="336" cy="275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16" name="Text Box 15" descr="Woven mat">
              <a:extLst>
                <a:ext uri="{FF2B5EF4-FFF2-40B4-BE49-F238E27FC236}">
                  <a16:creationId xmlns:a16="http://schemas.microsoft.com/office/drawing/2014/main" id="{7E92CA16-1440-4DFD-8E84-BE448A727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968"/>
              <a:ext cx="336" cy="275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17" name="Text Box 16" descr="Woven mat">
              <a:extLst>
                <a:ext uri="{FF2B5EF4-FFF2-40B4-BE49-F238E27FC236}">
                  <a16:creationId xmlns:a16="http://schemas.microsoft.com/office/drawing/2014/main" id="{08A27329-C8B3-409F-BB17-45AB49BB7C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968"/>
              <a:ext cx="336" cy="275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18" name="Text Box 17" descr="Woven mat">
              <a:extLst>
                <a:ext uri="{FF2B5EF4-FFF2-40B4-BE49-F238E27FC236}">
                  <a16:creationId xmlns:a16="http://schemas.microsoft.com/office/drawing/2014/main" id="{4454D7F6-84C7-4D52-9DD7-2A87F342E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968"/>
              <a:ext cx="336" cy="275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19" name="Text Box 18" descr="Woven mat">
              <a:extLst>
                <a:ext uri="{FF2B5EF4-FFF2-40B4-BE49-F238E27FC236}">
                  <a16:creationId xmlns:a16="http://schemas.microsoft.com/office/drawing/2014/main" id="{3B87416D-B3E2-4C89-A810-89AA9C3BA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968"/>
              <a:ext cx="336" cy="275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20" name="Text Box 20" descr="Woven mat">
              <a:extLst>
                <a:ext uri="{FF2B5EF4-FFF2-40B4-BE49-F238E27FC236}">
                  <a16:creationId xmlns:a16="http://schemas.microsoft.com/office/drawing/2014/main" id="{3B039274-351B-4A81-8F11-B23F2657C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968"/>
              <a:ext cx="336" cy="275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21" name="Text Box 20" descr="Woven mat">
              <a:extLst>
                <a:ext uri="{FF2B5EF4-FFF2-40B4-BE49-F238E27FC236}">
                  <a16:creationId xmlns:a16="http://schemas.microsoft.com/office/drawing/2014/main" id="{C1FE52CF-17C9-4927-A1BE-C834B1BFD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0" y="1972"/>
              <a:ext cx="336" cy="275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22" name="Text Box 20" descr="Woven mat">
              <a:extLst>
                <a:ext uri="{FF2B5EF4-FFF2-40B4-BE49-F238E27FC236}">
                  <a16:creationId xmlns:a16="http://schemas.microsoft.com/office/drawing/2014/main" id="{8CCA633B-A79D-4867-8DD2-60AF44AAC7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6" y="1972"/>
              <a:ext cx="336" cy="275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23" name="Text Box 20" descr="Woven mat">
              <a:extLst>
                <a:ext uri="{FF2B5EF4-FFF2-40B4-BE49-F238E27FC236}">
                  <a16:creationId xmlns:a16="http://schemas.microsoft.com/office/drawing/2014/main" id="{73D6127F-D3AE-4DD2-95CA-C910AB46F8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7" y="1972"/>
              <a:ext cx="336" cy="275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24" name="Text Box 20" descr="Woven mat">
              <a:extLst>
                <a:ext uri="{FF2B5EF4-FFF2-40B4-BE49-F238E27FC236}">
                  <a16:creationId xmlns:a16="http://schemas.microsoft.com/office/drawing/2014/main" id="{36B12AD2-0FF3-453F-875E-564A249EC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6" y="1972"/>
              <a:ext cx="336" cy="275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25" name="Text Box 20" descr="Woven mat">
              <a:extLst>
                <a:ext uri="{FF2B5EF4-FFF2-40B4-BE49-F238E27FC236}">
                  <a16:creationId xmlns:a16="http://schemas.microsoft.com/office/drawing/2014/main" id="{1A0E09BF-5EA5-4429-A44F-5A6E4F429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2" y="1972"/>
              <a:ext cx="336" cy="275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44" name="Group 21">
            <a:extLst>
              <a:ext uri="{FF2B5EF4-FFF2-40B4-BE49-F238E27FC236}">
                <a16:creationId xmlns:a16="http://schemas.microsoft.com/office/drawing/2014/main" id="{3A850CA9-B8F4-44BB-BBA9-6647FD50298F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3068638"/>
            <a:ext cx="3733800" cy="436562"/>
            <a:chOff x="960" y="1397"/>
            <a:chExt cx="2352" cy="275"/>
          </a:xfrm>
        </p:grpSpPr>
        <p:sp>
          <p:nvSpPr>
            <p:cNvPr id="10303" name="Text Box 23" descr="Stationery">
              <a:extLst>
                <a:ext uri="{FF2B5EF4-FFF2-40B4-BE49-F238E27FC236}">
                  <a16:creationId xmlns:a16="http://schemas.microsoft.com/office/drawing/2014/main" id="{84A195CF-19E5-4409-A9BE-A25A3EAB4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397"/>
              <a:ext cx="336" cy="275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04" name="Text Box 24" descr="Stationery">
              <a:extLst>
                <a:ext uri="{FF2B5EF4-FFF2-40B4-BE49-F238E27FC236}">
                  <a16:creationId xmlns:a16="http://schemas.microsoft.com/office/drawing/2014/main" id="{3E2806F8-1687-4594-BED5-EA6F183413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397"/>
              <a:ext cx="336" cy="275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05" name="Text Box 25" descr="Stationery">
              <a:extLst>
                <a:ext uri="{FF2B5EF4-FFF2-40B4-BE49-F238E27FC236}">
                  <a16:creationId xmlns:a16="http://schemas.microsoft.com/office/drawing/2014/main" id="{2FBB8180-944D-4CC9-95E2-A7FDEF7A8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397"/>
              <a:ext cx="336" cy="275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06" name="Text Box 26" descr="Stationery">
              <a:extLst>
                <a:ext uri="{FF2B5EF4-FFF2-40B4-BE49-F238E27FC236}">
                  <a16:creationId xmlns:a16="http://schemas.microsoft.com/office/drawing/2014/main" id="{012B24C9-CB5D-42E6-AECD-891125982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397"/>
              <a:ext cx="336" cy="275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07" name="Text Box 27" descr="Stationery">
              <a:extLst>
                <a:ext uri="{FF2B5EF4-FFF2-40B4-BE49-F238E27FC236}">
                  <a16:creationId xmlns:a16="http://schemas.microsoft.com/office/drawing/2014/main" id="{5A60B0B5-3FF0-4B09-93C8-2DC55CF712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1397"/>
              <a:ext cx="336" cy="275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08" name="Text Box 28" descr="Stationery">
              <a:extLst>
                <a:ext uri="{FF2B5EF4-FFF2-40B4-BE49-F238E27FC236}">
                  <a16:creationId xmlns:a16="http://schemas.microsoft.com/office/drawing/2014/main" id="{B01693DE-6A1A-4D29-9A91-FD5B33D27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397"/>
              <a:ext cx="336" cy="275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09" name="Text Box 29" descr="Stationery">
              <a:extLst>
                <a:ext uri="{FF2B5EF4-FFF2-40B4-BE49-F238E27FC236}">
                  <a16:creationId xmlns:a16="http://schemas.microsoft.com/office/drawing/2014/main" id="{73EF5841-B6AD-480A-BAA1-517ECA054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397"/>
              <a:ext cx="336" cy="275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45" name="Group 32">
            <a:extLst>
              <a:ext uri="{FF2B5EF4-FFF2-40B4-BE49-F238E27FC236}">
                <a16:creationId xmlns:a16="http://schemas.microsoft.com/office/drawing/2014/main" id="{F4AA9A57-1B2D-4C0B-97C5-141ED41AF22C}"/>
              </a:ext>
            </a:extLst>
          </p:cNvPr>
          <p:cNvGrpSpPr>
            <a:grpSpLocks/>
          </p:cNvGrpSpPr>
          <p:nvPr/>
        </p:nvGrpSpPr>
        <p:grpSpPr bwMode="auto">
          <a:xfrm>
            <a:off x="4195764" y="3589338"/>
            <a:ext cx="3729037" cy="449262"/>
            <a:chOff x="1248" y="1920"/>
            <a:chExt cx="2349" cy="283"/>
          </a:xfrm>
        </p:grpSpPr>
        <p:sp>
          <p:nvSpPr>
            <p:cNvPr id="10296" name="Text Box 33">
              <a:extLst>
                <a:ext uri="{FF2B5EF4-FFF2-40B4-BE49-F238E27FC236}">
                  <a16:creationId xmlns:a16="http://schemas.microsoft.com/office/drawing/2014/main" id="{35F0F1CC-FC5F-4D15-A131-05E6741F0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1920"/>
              <a:ext cx="336" cy="275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297" name="Text Box 34">
              <a:extLst>
                <a:ext uri="{FF2B5EF4-FFF2-40B4-BE49-F238E27FC236}">
                  <a16:creationId xmlns:a16="http://schemas.microsoft.com/office/drawing/2014/main" id="{9C4AEB48-A414-4E24-B645-F9F183448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920"/>
              <a:ext cx="336" cy="275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298" name="Text Box 35">
              <a:extLst>
                <a:ext uri="{FF2B5EF4-FFF2-40B4-BE49-F238E27FC236}">
                  <a16:creationId xmlns:a16="http://schemas.microsoft.com/office/drawing/2014/main" id="{D3A8DB30-B3FC-44B1-AD84-EC41A99A64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920"/>
              <a:ext cx="336" cy="275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299" name="Text Box 36">
              <a:extLst>
                <a:ext uri="{FF2B5EF4-FFF2-40B4-BE49-F238E27FC236}">
                  <a16:creationId xmlns:a16="http://schemas.microsoft.com/office/drawing/2014/main" id="{C5739857-F0E0-489E-B7B7-3BA341F039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920"/>
              <a:ext cx="336" cy="275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00" name="Text Box 37">
              <a:extLst>
                <a:ext uri="{FF2B5EF4-FFF2-40B4-BE49-F238E27FC236}">
                  <a16:creationId xmlns:a16="http://schemas.microsoft.com/office/drawing/2014/main" id="{A4C5BB9E-F14A-4296-B785-53B49FF9BB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920"/>
              <a:ext cx="336" cy="275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01" name="Text Box 38">
              <a:extLst>
                <a:ext uri="{FF2B5EF4-FFF2-40B4-BE49-F238E27FC236}">
                  <a16:creationId xmlns:a16="http://schemas.microsoft.com/office/drawing/2014/main" id="{373B8F6C-4995-4EA1-9A32-45E2BE026A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920"/>
              <a:ext cx="336" cy="275"/>
            </a:xfrm>
            <a:prstGeom prst="rect">
              <a:avLst/>
            </a:prstGeom>
            <a:solidFill>
              <a:srgbClr val="FFCC00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02" name="Text Box 33">
              <a:extLst>
                <a:ext uri="{FF2B5EF4-FFF2-40B4-BE49-F238E27FC236}">
                  <a16:creationId xmlns:a16="http://schemas.microsoft.com/office/drawing/2014/main" id="{E0025E5E-D47D-4430-98BF-EB6815608F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1" y="1928"/>
              <a:ext cx="336" cy="275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2863" name="Group 47">
            <a:extLst>
              <a:ext uri="{FF2B5EF4-FFF2-40B4-BE49-F238E27FC236}">
                <a16:creationId xmlns:a16="http://schemas.microsoft.com/office/drawing/2014/main" id="{0F8C7218-DC44-4F4B-9A56-475314225F42}"/>
              </a:ext>
            </a:extLst>
          </p:cNvPr>
          <p:cNvGrpSpPr>
            <a:grpSpLocks/>
          </p:cNvGrpSpPr>
          <p:nvPr/>
        </p:nvGrpSpPr>
        <p:grpSpPr bwMode="auto">
          <a:xfrm>
            <a:off x="2168526" y="2454276"/>
            <a:ext cx="8513763" cy="441325"/>
            <a:chOff x="624" y="1967"/>
            <a:chExt cx="5363" cy="278"/>
          </a:xfrm>
        </p:grpSpPr>
        <p:sp>
          <p:nvSpPr>
            <p:cNvPr id="10280" name="Text Box 48">
              <a:extLst>
                <a:ext uri="{FF2B5EF4-FFF2-40B4-BE49-F238E27FC236}">
                  <a16:creationId xmlns:a16="http://schemas.microsoft.com/office/drawing/2014/main" id="{CB258243-019F-4264-8AF8-E1FF0B6442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968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10281" name="Text Box 49">
              <a:extLst>
                <a:ext uri="{FF2B5EF4-FFF2-40B4-BE49-F238E27FC236}">
                  <a16:creationId xmlns:a16="http://schemas.microsoft.com/office/drawing/2014/main" id="{2FD37DED-DAC4-4702-B413-E4C9B5F3EE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968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10282" name="Text Box 50">
              <a:extLst>
                <a:ext uri="{FF2B5EF4-FFF2-40B4-BE49-F238E27FC236}">
                  <a16:creationId xmlns:a16="http://schemas.microsoft.com/office/drawing/2014/main" id="{1DED568F-B958-42DD-8021-934D1C912F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968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Ự</a:t>
              </a:r>
            </a:p>
          </p:txBody>
        </p:sp>
        <p:sp>
          <p:nvSpPr>
            <p:cNvPr id="10283" name="Text Box 51">
              <a:extLst>
                <a:ext uri="{FF2B5EF4-FFF2-40B4-BE49-F238E27FC236}">
                  <a16:creationId xmlns:a16="http://schemas.microsoft.com/office/drawing/2014/main" id="{AD2CB9E4-E1E1-4611-898D-B29C4EF9E8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968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0284" name="Text Box 52">
              <a:extLst>
                <a:ext uri="{FF2B5EF4-FFF2-40B4-BE49-F238E27FC236}">
                  <a16:creationId xmlns:a16="http://schemas.microsoft.com/office/drawing/2014/main" id="{3E3F93E2-DADD-4CDF-A2F4-6F7C1FB02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968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10285" name="Text Box 53">
              <a:extLst>
                <a:ext uri="{FF2B5EF4-FFF2-40B4-BE49-F238E27FC236}">
                  <a16:creationId xmlns:a16="http://schemas.microsoft.com/office/drawing/2014/main" id="{C9C174ED-15B8-4ECF-BBD0-571B50C527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1968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U</a:t>
              </a:r>
            </a:p>
          </p:txBody>
        </p:sp>
        <p:sp>
          <p:nvSpPr>
            <p:cNvPr id="10286" name="Text Box 54">
              <a:extLst>
                <a:ext uri="{FF2B5EF4-FFF2-40B4-BE49-F238E27FC236}">
                  <a16:creationId xmlns:a16="http://schemas.microsoft.com/office/drawing/2014/main" id="{B7D8504A-3DEA-4EBC-B4C3-E8B36764D9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968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10287" name="Text Box 55">
              <a:extLst>
                <a:ext uri="{FF2B5EF4-FFF2-40B4-BE49-F238E27FC236}">
                  <a16:creationId xmlns:a16="http://schemas.microsoft.com/office/drawing/2014/main" id="{853C2C21-533F-4DBF-A819-75DF773E2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968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0288" name="Text Box 56">
              <a:extLst>
                <a:ext uri="{FF2B5EF4-FFF2-40B4-BE49-F238E27FC236}">
                  <a16:creationId xmlns:a16="http://schemas.microsoft.com/office/drawing/2014/main" id="{E69E5B10-41AC-495B-8FF2-D4B39BBDE7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968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0289" name="Text Box 57">
              <a:extLst>
                <a:ext uri="{FF2B5EF4-FFF2-40B4-BE49-F238E27FC236}">
                  <a16:creationId xmlns:a16="http://schemas.microsoft.com/office/drawing/2014/main" id="{091CF0C6-8DD6-4046-83AC-E52E18119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968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10290" name="Text Box 58">
              <a:extLst>
                <a:ext uri="{FF2B5EF4-FFF2-40B4-BE49-F238E27FC236}">
                  <a16:creationId xmlns:a16="http://schemas.microsoft.com/office/drawing/2014/main" id="{26D9BF47-361E-493E-B65C-DB387E76A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968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0291" name="Text Box 59">
              <a:extLst>
                <a:ext uri="{FF2B5EF4-FFF2-40B4-BE49-F238E27FC236}">
                  <a16:creationId xmlns:a16="http://schemas.microsoft.com/office/drawing/2014/main" id="{4F06A070-7A20-4FD1-9348-542049BE9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968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Ũ</a:t>
              </a:r>
            </a:p>
          </p:txBody>
        </p:sp>
        <p:sp>
          <p:nvSpPr>
            <p:cNvPr id="10292" name="Text Box 58">
              <a:extLst>
                <a:ext uri="{FF2B5EF4-FFF2-40B4-BE49-F238E27FC236}">
                  <a16:creationId xmlns:a16="http://schemas.microsoft.com/office/drawing/2014/main" id="{BB4DD800-D3AE-4C7C-9C42-73B24EE9B3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9" y="1967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10293" name="Text Box 58">
              <a:extLst>
                <a:ext uri="{FF2B5EF4-FFF2-40B4-BE49-F238E27FC236}">
                  <a16:creationId xmlns:a16="http://schemas.microsoft.com/office/drawing/2014/main" id="{3B9AA353-4C72-4DBC-B0E9-7D345DC08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9" y="1970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0294" name="Text Box 58">
              <a:extLst>
                <a:ext uri="{FF2B5EF4-FFF2-40B4-BE49-F238E27FC236}">
                  <a16:creationId xmlns:a16="http://schemas.microsoft.com/office/drawing/2014/main" id="{478E4015-B662-4D7F-9391-911BEE44B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" y="1967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10295" name="Text Box 58">
              <a:extLst>
                <a:ext uri="{FF2B5EF4-FFF2-40B4-BE49-F238E27FC236}">
                  <a16:creationId xmlns:a16="http://schemas.microsoft.com/office/drawing/2014/main" id="{03490F8B-AE07-4E20-B14F-C79CB559C0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5" y="1967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Ả</a:t>
              </a:r>
            </a:p>
          </p:txBody>
        </p:sp>
      </p:grpSp>
      <p:grpSp>
        <p:nvGrpSpPr>
          <p:cNvPr id="162876" name="Group 60">
            <a:extLst>
              <a:ext uri="{FF2B5EF4-FFF2-40B4-BE49-F238E27FC236}">
                <a16:creationId xmlns:a16="http://schemas.microsoft.com/office/drawing/2014/main" id="{57076076-CEF8-4F51-A942-A16CBBF7F42C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905001"/>
            <a:ext cx="3733800" cy="442913"/>
            <a:chOff x="960" y="1112"/>
            <a:chExt cx="2352" cy="279"/>
          </a:xfrm>
        </p:grpSpPr>
        <p:sp>
          <p:nvSpPr>
            <p:cNvPr id="10273" name="Text Box 61">
              <a:extLst>
                <a:ext uri="{FF2B5EF4-FFF2-40B4-BE49-F238E27FC236}">
                  <a16:creationId xmlns:a16="http://schemas.microsoft.com/office/drawing/2014/main" id="{2FA45338-EC49-4E51-82C6-5990CDD33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112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10274" name="Text Box 62">
              <a:extLst>
                <a:ext uri="{FF2B5EF4-FFF2-40B4-BE49-F238E27FC236}">
                  <a16:creationId xmlns:a16="http://schemas.microsoft.com/office/drawing/2014/main" id="{89E806AB-5D4F-400B-A349-DAE45E852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1112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0275" name="Text Box 63">
              <a:extLst>
                <a:ext uri="{FF2B5EF4-FFF2-40B4-BE49-F238E27FC236}">
                  <a16:creationId xmlns:a16="http://schemas.microsoft.com/office/drawing/2014/main" id="{E377A4C6-46E1-49E5-8F00-733FF59231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112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Ậ</a:t>
              </a:r>
            </a:p>
          </p:txBody>
        </p:sp>
        <p:sp>
          <p:nvSpPr>
            <p:cNvPr id="10276" name="Text Box 64">
              <a:extLst>
                <a:ext uri="{FF2B5EF4-FFF2-40B4-BE49-F238E27FC236}">
                  <a16:creationId xmlns:a16="http://schemas.microsoft.com/office/drawing/2014/main" id="{CB74DE85-429D-49F6-86C0-C48085B27C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112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10277" name="Text Box 65">
              <a:extLst>
                <a:ext uri="{FF2B5EF4-FFF2-40B4-BE49-F238E27FC236}">
                  <a16:creationId xmlns:a16="http://schemas.microsoft.com/office/drawing/2014/main" id="{4FB47546-0933-4418-A180-A4938D00E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112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10278" name="Text Box 64">
              <a:extLst>
                <a:ext uri="{FF2B5EF4-FFF2-40B4-BE49-F238E27FC236}">
                  <a16:creationId xmlns:a16="http://schemas.microsoft.com/office/drawing/2014/main" id="{ED4A4702-CBD9-4427-B257-78F641B13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116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À</a:t>
              </a:r>
            </a:p>
          </p:txBody>
        </p:sp>
        <p:sp>
          <p:nvSpPr>
            <p:cNvPr id="10279" name="Text Box 64">
              <a:extLst>
                <a:ext uri="{FF2B5EF4-FFF2-40B4-BE49-F238E27FC236}">
                  <a16:creationId xmlns:a16="http://schemas.microsoft.com/office/drawing/2014/main" id="{6266C7FD-706A-48C1-8ECA-8720CF82F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116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H</a:t>
              </a:r>
            </a:p>
          </p:txBody>
        </p:sp>
      </p:grpSp>
      <p:grpSp>
        <p:nvGrpSpPr>
          <p:cNvPr id="162890" name="Group 74">
            <a:extLst>
              <a:ext uri="{FF2B5EF4-FFF2-40B4-BE49-F238E27FC236}">
                <a16:creationId xmlns:a16="http://schemas.microsoft.com/office/drawing/2014/main" id="{9525DFA1-36A3-4CD8-8A47-3E682014129D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3068638"/>
            <a:ext cx="3733800" cy="436562"/>
            <a:chOff x="624" y="1397"/>
            <a:chExt cx="2352" cy="275"/>
          </a:xfrm>
        </p:grpSpPr>
        <p:sp>
          <p:nvSpPr>
            <p:cNvPr id="10266" name="Text Box 75">
              <a:extLst>
                <a:ext uri="{FF2B5EF4-FFF2-40B4-BE49-F238E27FC236}">
                  <a16:creationId xmlns:a16="http://schemas.microsoft.com/office/drawing/2014/main" id="{BDC6AEFF-0467-4E01-B38B-24C4EE4CDE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397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10267" name="Text Box 76">
              <a:extLst>
                <a:ext uri="{FF2B5EF4-FFF2-40B4-BE49-F238E27FC236}">
                  <a16:creationId xmlns:a16="http://schemas.microsoft.com/office/drawing/2014/main" id="{F61978CB-F701-4A04-A2F4-F0F58B0767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397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10268" name="Text Box 78">
              <a:extLst>
                <a:ext uri="{FF2B5EF4-FFF2-40B4-BE49-F238E27FC236}">
                  <a16:creationId xmlns:a16="http://schemas.microsoft.com/office/drawing/2014/main" id="{8CDBF554-7561-4C21-BE90-2FD31FA3C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397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0269" name="Text Box 79">
              <a:extLst>
                <a:ext uri="{FF2B5EF4-FFF2-40B4-BE49-F238E27FC236}">
                  <a16:creationId xmlns:a16="http://schemas.microsoft.com/office/drawing/2014/main" id="{DBE2BC1C-C275-4291-B7F6-639E9D56DE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397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Ậ</a:t>
              </a:r>
            </a:p>
          </p:txBody>
        </p:sp>
        <p:sp>
          <p:nvSpPr>
            <p:cNvPr id="10270" name="Text Box 80">
              <a:extLst>
                <a:ext uri="{FF2B5EF4-FFF2-40B4-BE49-F238E27FC236}">
                  <a16:creationId xmlns:a16="http://schemas.microsoft.com/office/drawing/2014/main" id="{20BEA78F-E336-4280-847D-8DEDBBE41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1397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0271" name="Text Box 81">
              <a:extLst>
                <a:ext uri="{FF2B5EF4-FFF2-40B4-BE49-F238E27FC236}">
                  <a16:creationId xmlns:a16="http://schemas.microsoft.com/office/drawing/2014/main" id="{0D5F3319-1FC5-4409-918D-4777038B6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397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L</a:t>
              </a:r>
            </a:p>
          </p:txBody>
        </p:sp>
        <p:sp>
          <p:nvSpPr>
            <p:cNvPr id="10272" name="Text Box 82">
              <a:extLst>
                <a:ext uri="{FF2B5EF4-FFF2-40B4-BE49-F238E27FC236}">
                  <a16:creationId xmlns:a16="http://schemas.microsoft.com/office/drawing/2014/main" id="{B77FC926-3440-4ED2-8A4B-322D2A969E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397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162901" name="Group 85">
            <a:extLst>
              <a:ext uri="{FF2B5EF4-FFF2-40B4-BE49-F238E27FC236}">
                <a16:creationId xmlns:a16="http://schemas.microsoft.com/office/drawing/2014/main" id="{667DFA0F-321F-4A09-8332-DF7505A94EE4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3581400"/>
            <a:ext cx="3733800" cy="444500"/>
            <a:chOff x="1248" y="1920"/>
            <a:chExt cx="2352" cy="280"/>
          </a:xfrm>
        </p:grpSpPr>
        <p:sp>
          <p:nvSpPr>
            <p:cNvPr id="10259" name="Text Box 86">
              <a:extLst>
                <a:ext uri="{FF2B5EF4-FFF2-40B4-BE49-F238E27FC236}">
                  <a16:creationId xmlns:a16="http://schemas.microsoft.com/office/drawing/2014/main" id="{8DA62E27-23FD-4F73-A7A3-437F689547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925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10260" name="Text Box 87">
              <a:extLst>
                <a:ext uri="{FF2B5EF4-FFF2-40B4-BE49-F238E27FC236}">
                  <a16:creationId xmlns:a16="http://schemas.microsoft.com/office/drawing/2014/main" id="{C3E3A4A2-B9D4-477F-8E7A-C7EE4A516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920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Ọ</a:t>
              </a:r>
            </a:p>
          </p:txBody>
        </p:sp>
        <p:sp>
          <p:nvSpPr>
            <p:cNvPr id="10261" name="Text Box 88">
              <a:extLst>
                <a:ext uri="{FF2B5EF4-FFF2-40B4-BE49-F238E27FC236}">
                  <a16:creationId xmlns:a16="http://schemas.microsoft.com/office/drawing/2014/main" id="{8C8A755B-CFF2-4A48-B015-97E13F9EEA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920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10262" name="Text Box 89">
              <a:extLst>
                <a:ext uri="{FF2B5EF4-FFF2-40B4-BE49-F238E27FC236}">
                  <a16:creationId xmlns:a16="http://schemas.microsoft.com/office/drawing/2014/main" id="{910F6584-7EB2-487A-BAC4-95FAD9DE2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920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10263" name="Text Box 90">
              <a:extLst>
                <a:ext uri="{FF2B5EF4-FFF2-40B4-BE49-F238E27FC236}">
                  <a16:creationId xmlns:a16="http://schemas.microsoft.com/office/drawing/2014/main" id="{F29EC6CA-030E-454D-8AC1-56E1E5AE3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920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10264" name="Text Box 91">
              <a:extLst>
                <a:ext uri="{FF2B5EF4-FFF2-40B4-BE49-F238E27FC236}">
                  <a16:creationId xmlns:a16="http://schemas.microsoft.com/office/drawing/2014/main" id="{BF667642-004D-4441-90A8-D33474972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920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Ự</a:t>
              </a:r>
            </a:p>
          </p:txBody>
        </p:sp>
        <p:sp>
          <p:nvSpPr>
            <p:cNvPr id="10265" name="Text Box 86">
              <a:extLst>
                <a:ext uri="{FF2B5EF4-FFF2-40B4-BE49-F238E27FC236}">
                  <a16:creationId xmlns:a16="http://schemas.microsoft.com/office/drawing/2014/main" id="{C4FCD72A-8B83-47CD-BA07-776825C21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1925"/>
              <a:ext cx="336" cy="27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Arial" panose="020B0604020202020204" pitchFamily="34" charset="0"/>
                </a:rPr>
                <a:t>N</a:t>
              </a:r>
            </a:p>
          </p:txBody>
        </p:sp>
      </p:grpSp>
      <p:sp>
        <p:nvSpPr>
          <p:cNvPr id="162909" name="Text Box 93">
            <a:extLst>
              <a:ext uri="{FF2B5EF4-FFF2-40B4-BE49-F238E27FC236}">
                <a16:creationId xmlns:a16="http://schemas.microsoft.com/office/drawing/2014/main" id="{5C83364D-AF41-40F0-9174-E9AE8603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343401"/>
            <a:ext cx="7162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3399"/>
                </a:solidFill>
                <a:cs typeface="Arial" panose="020B0604020202020204" pitchFamily="34" charset="0"/>
              </a:rPr>
              <a:t>1.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Là một từ cùng nghĩa với (trung thực), gồm 7 chữ cái, bắt đầu bằng T</a:t>
            </a:r>
            <a:r>
              <a:rPr lang="en-US" altLang="en-US" sz="240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910" name="Text Box 94">
            <a:extLst>
              <a:ext uri="{FF2B5EF4-FFF2-40B4-BE49-F238E27FC236}">
                <a16:creationId xmlns:a16="http://schemas.microsoft.com/office/drawing/2014/main" id="{37722BB5-0EF6-4515-A714-097ADFF46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905000"/>
            <a:ext cx="381000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162911" name="Text Box 95">
            <a:extLst>
              <a:ext uri="{FF2B5EF4-FFF2-40B4-BE49-F238E27FC236}">
                <a16:creationId xmlns:a16="http://schemas.microsoft.com/office/drawing/2014/main" id="{B336D28A-7444-4C9E-AD00-0E7C9E05F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468564"/>
            <a:ext cx="3810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162912" name="Text Box 96">
            <a:extLst>
              <a:ext uri="{FF2B5EF4-FFF2-40B4-BE49-F238E27FC236}">
                <a16:creationId xmlns:a16="http://schemas.microsoft.com/office/drawing/2014/main" id="{C3212130-800B-424B-B27F-03AE17442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048000"/>
            <a:ext cx="381000" cy="4270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>
                <a:cs typeface="Arial" panose="020B0604020202020204" pitchFamily="34" charset="0"/>
              </a:rPr>
              <a:t>3</a:t>
            </a:r>
          </a:p>
        </p:txBody>
      </p:sp>
      <p:sp>
        <p:nvSpPr>
          <p:cNvPr id="162913" name="Text Box 97">
            <a:extLst>
              <a:ext uri="{FF2B5EF4-FFF2-40B4-BE49-F238E27FC236}">
                <a16:creationId xmlns:a16="http://schemas.microsoft.com/office/drawing/2014/main" id="{8B358338-22D2-41EA-8A0B-AD0A9AF80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611564"/>
            <a:ext cx="381000" cy="4270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>
                <a:cs typeface="Arial" panose="020B0604020202020204" pitchFamily="34" charset="0"/>
              </a:rPr>
              <a:t>4</a:t>
            </a:r>
          </a:p>
        </p:txBody>
      </p:sp>
      <p:sp>
        <p:nvSpPr>
          <p:cNvPr id="162917" name="Text Box 101">
            <a:extLst>
              <a:ext uri="{FF2B5EF4-FFF2-40B4-BE49-F238E27FC236}">
                <a16:creationId xmlns:a16="http://schemas.microsoft.com/office/drawing/2014/main" id="{291CC69F-EBBA-48B7-87B9-71D80D2F9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8" y="4659313"/>
            <a:ext cx="71628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33CC"/>
                </a:solidFill>
                <a:cs typeface="Arial" panose="020B0604020202020204" pitchFamily="34" charset="0"/>
              </a:rPr>
              <a:t>2.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Trong câu chuyện “những hạt thóc giống” chú bé Chôm là người như thế nào? </a:t>
            </a:r>
            <a:endParaRPr lang="en-US" altLang="en-US" sz="2400" i="1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  <p:sp>
        <p:nvSpPr>
          <p:cNvPr id="162918" name="Text Box 102">
            <a:extLst>
              <a:ext uri="{FF2B5EF4-FFF2-40B4-BE49-F238E27FC236}">
                <a16:creationId xmlns:a16="http://schemas.microsoft.com/office/drawing/2014/main" id="{C6F417F1-C53B-40B7-910B-EAE374863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700" y="4541838"/>
            <a:ext cx="7162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3399"/>
                </a:solidFill>
                <a:cs typeface="Arial" panose="020B0604020202020204" pitchFamily="34" charset="0"/>
              </a:rPr>
              <a:t>3. Trong giờ làm bài kiểm tra, Hà đã mở vở để quay bài. Vậy Bạn Hà đã thể hiện hành động gì trong khi làm bài kiểm tra?</a:t>
            </a:r>
            <a:r>
              <a:rPr lang="en-US" altLang="en-US" sz="240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62919" name="Text Box 103">
            <a:extLst>
              <a:ext uri="{FF2B5EF4-FFF2-40B4-BE49-F238E27FC236}">
                <a16:creationId xmlns:a16="http://schemas.microsoft.com/office/drawing/2014/main" id="{30E6815C-742D-4DDC-B2F8-C8E47C534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163" y="4495801"/>
            <a:ext cx="5029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3399"/>
                </a:solidFill>
                <a:cs typeface="Arial" panose="020B0604020202020204" pitchFamily="34" charset="0"/>
              </a:rPr>
              <a:t>4.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Coi trọng và giữ gìn phẩm giá của mình thì gọi là gì?</a:t>
            </a:r>
          </a:p>
        </p:txBody>
      </p:sp>
      <p:sp>
        <p:nvSpPr>
          <p:cNvPr id="10258" name="Text Box 110">
            <a:extLst>
              <a:ext uri="{FF2B5EF4-FFF2-40B4-BE49-F238E27FC236}">
                <a16:creationId xmlns:a16="http://schemas.microsoft.com/office/drawing/2014/main" id="{2ECC9C35-414F-4796-95D0-1981B61D4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638" y="317500"/>
            <a:ext cx="67056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u="sng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Trò chơi: Ô chữ bí mật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2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2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29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62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62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9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29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2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62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62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9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29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62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6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2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2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62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9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29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62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6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62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62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913"/>
                  </p:tgtEl>
                </p:cond>
              </p:nextCondLst>
            </p:seq>
          </p:childTnLst>
        </p:cTn>
      </p:par>
    </p:tnLst>
    <p:bldLst>
      <p:bldP spid="162909" grpId="0"/>
      <p:bldP spid="162909" grpId="1"/>
      <p:bldP spid="162910" grpId="0" animBg="1"/>
      <p:bldP spid="162910" grpId="1" animBg="1"/>
      <p:bldP spid="162911" grpId="0" animBg="1"/>
      <p:bldP spid="162911" grpId="1" animBg="1"/>
      <p:bldP spid="162912" grpId="0" animBg="1"/>
      <p:bldP spid="162912" grpId="1" animBg="1"/>
      <p:bldP spid="162913" grpId="0" animBg="1"/>
      <p:bldP spid="162913" grpId="1" animBg="1"/>
      <p:bldP spid="162917" grpId="0"/>
      <p:bldP spid="162917" grpId="1"/>
      <p:bldP spid="162918" grpId="0"/>
      <p:bldP spid="162918" grpId="1"/>
      <p:bldP spid="162919" grpId="0"/>
      <p:bldP spid="162919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gb-on-white-01">
            <a:extLst>
              <a:ext uri="{FF2B5EF4-FFF2-40B4-BE49-F238E27FC236}">
                <a16:creationId xmlns:a16="http://schemas.microsoft.com/office/drawing/2014/main" id="{BD2D12AE-3B57-4690-9FD8-425874D2E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flowlin2.gif (13943 bytes)">
            <a:extLst>
              <a:ext uri="{FF2B5EF4-FFF2-40B4-BE49-F238E27FC236}">
                <a16:creationId xmlns:a16="http://schemas.microsoft.com/office/drawing/2014/main" id="{794C096F-1E92-4CD9-B4A5-819A63D96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6064250"/>
            <a:ext cx="43719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flowlin2.gif (13943 bytes)">
            <a:extLst>
              <a:ext uri="{FF2B5EF4-FFF2-40B4-BE49-F238E27FC236}">
                <a16:creationId xmlns:a16="http://schemas.microsoft.com/office/drawing/2014/main" id="{A1998C70-4687-464D-AF90-120881119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762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flowlin2.gif (13943 bytes)">
            <a:extLst>
              <a:ext uri="{FF2B5EF4-FFF2-40B4-BE49-F238E27FC236}">
                <a16:creationId xmlns:a16="http://schemas.microsoft.com/office/drawing/2014/main" id="{E5647BF9-D77A-4239-BE2C-A0A2CFCA8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33400"/>
            <a:ext cx="762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WordArt 6">
            <a:extLst>
              <a:ext uri="{FF2B5EF4-FFF2-40B4-BE49-F238E27FC236}">
                <a16:creationId xmlns:a16="http://schemas.microsoft.com/office/drawing/2014/main" id="{FCF525DA-BF81-4918-8DA5-BC4D1D98F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1524000"/>
            <a:ext cx="7086600" cy="34369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 học sinh!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>
            <a:extLst>
              <a:ext uri="{FF2B5EF4-FFF2-40B4-BE49-F238E27FC236}">
                <a16:creationId xmlns:a16="http://schemas.microsoft.com/office/drawing/2014/main" id="{22A39159-45BE-49A0-B65D-6CD291486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12290323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8">
            <a:extLst>
              <a:ext uri="{FF2B5EF4-FFF2-40B4-BE49-F238E27FC236}">
                <a16:creationId xmlns:a16="http://schemas.microsoft.com/office/drawing/2014/main" id="{92070CDA-542F-4144-B29E-0B120ED1D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2" y="692149"/>
            <a:ext cx="882808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Lịch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sử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Nước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ta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dưới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ách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đô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hộ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của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triều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đại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phong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kiến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phương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Bắc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/>
                <a:ea typeface="+mn-ea"/>
                <a:cs typeface="Arial" panose="020B0604020202020204" pitchFamily="34" charset="0"/>
                <a:sym typeface="Arial"/>
              </a:rPr>
              <a:t>                          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7364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569643" y="1701500"/>
            <a:ext cx="5353594" cy="221197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Arial"/>
              </a:rPr>
              <a:t>NƯỚC  TA  DƯỚI ÁCH  ĐÔ  HỘ</a:t>
            </a:r>
          </a:p>
          <a:p>
            <a:pPr algn="ctr"/>
            <a:r>
              <a:rPr lang="vi-VN" sz="3600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Arial"/>
              </a:rPr>
              <a:t>  CỦA  CÁC TRIỀU  ĐẠI </a:t>
            </a:r>
          </a:p>
          <a:p>
            <a:pPr algn="ctr"/>
            <a:r>
              <a:rPr lang="vi-VN" sz="3600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Arial"/>
              </a:rPr>
              <a:t> PHONG  KIẾN  PHƯƠNG  BẮC    </a:t>
            </a:r>
            <a:endParaRPr lang="en-US" sz="3600" kern="1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rgbClr val="FF0000"/>
              </a:solidFill>
              <a:latin typeface="+mj-lt"/>
              <a:cs typeface="Arial"/>
            </a:endParaRP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992777" y="263434"/>
            <a:ext cx="4191000" cy="70788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>
                <a:ln w="63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107763" dir="18900000" algn="ctr" rotWithShape="0">
                    <a:srgbClr val="9999FF">
                      <a:alpha val="50000"/>
                    </a:srgbClr>
                  </a:outerShdw>
                </a:effectLst>
                <a:latin typeface="Arial"/>
                <a:cs typeface="Arial"/>
              </a:rPr>
              <a:t>LỊCH  SỬ  </a:t>
            </a:r>
          </a:p>
        </p:txBody>
      </p:sp>
      <p:pic>
        <p:nvPicPr>
          <p:cNvPr id="18443" name="sound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LS HCM __1B"/>
          <p:cNvPicPr>
            <a:picLocks noChangeAspect="1" noChangeArrowheads="1"/>
          </p:cNvPicPr>
          <p:nvPr/>
        </p:nvPicPr>
        <p:blipFill>
          <a:blip r:embed="rId5">
            <a:lum contrast="24000"/>
          </a:blip>
          <a:srcRect/>
          <a:stretch>
            <a:fillRect/>
          </a:stretch>
        </p:blipFill>
        <p:spPr bwMode="auto">
          <a:xfrm>
            <a:off x="6414246" y="617377"/>
            <a:ext cx="5580529" cy="504905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4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3"/>
                </p:tgtEl>
              </p:cMediaNode>
            </p:audio>
          </p:childTnLst>
        </p:cTn>
      </p:par>
    </p:tnLst>
    <p:bldLst>
      <p:bldP spid="18434" grpId="0"/>
      <p:bldP spid="18434" grpId="1"/>
      <p:bldP spid="18435" grpId="0" animBg="1"/>
      <p:bldP spid="1843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0654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chemeClr val="tx1">
                    <a:lumMod val="50000"/>
                  </a:schemeClr>
                </a:solidFill>
              </a:rPr>
              <a:t>Bài</a:t>
            </a:r>
            <a:r>
              <a:rPr lang="en-US" sz="3200" u="sng" dirty="0">
                <a:solidFill>
                  <a:schemeClr val="tx1">
                    <a:lumMod val="50000"/>
                  </a:schemeClr>
                </a:solidFill>
              </a:rPr>
              <a:t> 1/tr.29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Biểu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đồ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dưới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đây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nói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về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môn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thể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thao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khối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lớp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Bốn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tham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gia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</p:txBody>
      </p:sp>
      <p:pic>
        <p:nvPicPr>
          <p:cNvPr id="1028" name="Picture 4" descr="Toán lớp 4 trang 29 - Giải Toán lớp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367"/>
            <a:ext cx="7136618" cy="357490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232073" y="1482434"/>
            <a:ext cx="49599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Nhìn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vào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biểu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đồ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hãy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trả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lời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câu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hỏi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sau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lớp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nào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nêu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tên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biểu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đồ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?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Khối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lớp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Bốn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tham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gia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mấy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môn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thể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thao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gồm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môn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nào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28765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c)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Môn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bơi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mấy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lớp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tham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gia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lớp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nào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?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d)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Môn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nào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ít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lớp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tham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gia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nhất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?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e)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Hai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lớp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4B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4C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tham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gia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tất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cả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mấy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môn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?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Hai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lớp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cúng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tham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gia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môn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nào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?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1945341" y="389965"/>
            <a:ext cx="3433482" cy="551329"/>
          </a:xfrm>
          <a:prstGeom prst="rect">
            <a:avLst/>
          </a:prstGeom>
          <a:solidFill>
            <a:srgbClr val="FFC000"/>
          </a:solidFill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/>
                <a:cs typeface="Arial"/>
              </a:rPr>
              <a:t>HOẠT  ĐỘNG  1    </a:t>
            </a:r>
          </a:p>
        </p:txBody>
      </p:sp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1748117" y="1927411"/>
            <a:ext cx="8610600" cy="3200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TÌNH HÌNH NƯỚC TA </a:t>
            </a:r>
          </a:p>
          <a:p>
            <a:pPr algn="ctr"/>
            <a:r>
              <a:rPr lang="vi-VN" sz="3600" kern="10" dirty="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TRƯỚC VÀ SAU KHI BỊ CÁC TRIỀU ĐẠI </a:t>
            </a:r>
          </a:p>
          <a:p>
            <a:pPr algn="ctr"/>
            <a:r>
              <a:rPr lang="vi-VN" sz="3600" kern="10" dirty="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PHONG KIẾN PHƯƠNG BẮC ĐÔ HỘ   </a:t>
            </a:r>
            <a:endParaRPr lang="en-US" sz="3600" kern="10" dirty="0">
              <a:ln w="2857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40962" grpId="1" animBg="1"/>
      <p:bldP spid="40963" grpId="0" animBg="1"/>
      <p:bldP spid="40963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an lang_D"/>
          <p:cNvPicPr>
            <a:picLocks noChangeAspect="1" noChangeArrowheads="1"/>
          </p:cNvPicPr>
          <p:nvPr/>
        </p:nvPicPr>
        <p:blipFill>
          <a:blip r:embed="rId2"/>
          <a:srcRect l="815" r="2794" b="17204"/>
          <a:stretch>
            <a:fillRect/>
          </a:stretch>
        </p:blipFill>
        <p:spPr bwMode="auto">
          <a:xfrm>
            <a:off x="2514600" y="1800226"/>
            <a:ext cx="7162800" cy="5057775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905000" y="304800"/>
            <a:ext cx="8458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dirty="0"/>
              <a:t>   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Triệu</a:t>
            </a:r>
            <a:r>
              <a:rPr lang="en-US" sz="2800" dirty="0"/>
              <a:t>  </a:t>
            </a:r>
            <a:r>
              <a:rPr lang="en-US" sz="2800" dirty="0" err="1"/>
              <a:t>Đà</a:t>
            </a:r>
            <a:r>
              <a:rPr lang="en-US" sz="2800" dirty="0"/>
              <a:t> </a:t>
            </a:r>
            <a:r>
              <a:rPr lang="en-US" sz="2800" dirty="0" err="1"/>
              <a:t>thôn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Âu</a:t>
            </a:r>
            <a:r>
              <a:rPr lang="en-US" sz="2800" dirty="0"/>
              <a:t> </a:t>
            </a:r>
            <a:r>
              <a:rPr lang="en-US" sz="2800" dirty="0" err="1"/>
              <a:t>Lạc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179 TCN ,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triều</a:t>
            </a:r>
            <a:r>
              <a:rPr lang="en-US" sz="2800" dirty="0"/>
              <a:t> </a:t>
            </a:r>
            <a:r>
              <a:rPr lang="en-US" sz="2800" dirty="0" err="1"/>
              <a:t>đại</a:t>
            </a:r>
            <a:r>
              <a:rPr lang="en-US" sz="2800" dirty="0"/>
              <a:t>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kiến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Bắc</a:t>
            </a:r>
            <a:r>
              <a:rPr lang="en-US" sz="2800" dirty="0"/>
              <a:t>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đô</a:t>
            </a:r>
            <a:r>
              <a:rPr lang="en-US" sz="2800" dirty="0"/>
              <a:t> </a:t>
            </a:r>
            <a:r>
              <a:rPr lang="en-US" sz="2800" dirty="0" err="1"/>
              <a:t>hộ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an lang_E"/>
          <p:cNvPicPr>
            <a:picLocks noChangeAspect="1" noChangeArrowheads="1"/>
          </p:cNvPicPr>
          <p:nvPr/>
        </p:nvPicPr>
        <p:blipFill>
          <a:blip r:embed="rId2">
            <a:lum bright="18000" contrast="18000"/>
          </a:blip>
          <a:srcRect t="15555"/>
          <a:stretch>
            <a:fillRect/>
          </a:stretch>
        </p:blipFill>
        <p:spPr bwMode="auto">
          <a:xfrm>
            <a:off x="3048000" y="1425576"/>
            <a:ext cx="6324600" cy="5432425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05000" y="457200"/>
            <a:ext cx="845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dirty="0"/>
              <a:t>     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Âu</a:t>
            </a:r>
            <a:r>
              <a:rPr lang="en-US" sz="2800" dirty="0"/>
              <a:t> </a:t>
            </a:r>
            <a:r>
              <a:rPr lang="en-US" sz="2800" dirty="0" err="1"/>
              <a:t>Lạc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chia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quận</a:t>
            </a:r>
            <a:r>
              <a:rPr lang="en-US" sz="2800" dirty="0"/>
              <a:t> , </a:t>
            </a:r>
            <a:r>
              <a:rPr lang="en-US" sz="2800" dirty="0" err="1"/>
              <a:t>huyện</a:t>
            </a:r>
            <a:r>
              <a:rPr lang="en-US" sz="2800" dirty="0"/>
              <a:t> do </a:t>
            </a:r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quyền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Hán</a:t>
            </a:r>
            <a:r>
              <a:rPr lang="en-US" sz="2800" dirty="0"/>
              <a:t> </a:t>
            </a:r>
            <a:r>
              <a:rPr lang="en-US" sz="2800" dirty="0" err="1"/>
              <a:t>cai</a:t>
            </a:r>
            <a:r>
              <a:rPr lang="en-US" sz="2800" dirty="0"/>
              <a:t> </a:t>
            </a:r>
            <a:r>
              <a:rPr lang="en-US" sz="2800" dirty="0" err="1"/>
              <a:t>quản</a:t>
            </a:r>
            <a:r>
              <a:rPr lang="en-US" sz="2800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an lang_10"/>
          <p:cNvPicPr>
            <a:picLocks noChangeAspect="1" noChangeArrowheads="1"/>
          </p:cNvPicPr>
          <p:nvPr/>
        </p:nvPicPr>
        <p:blipFill>
          <a:blip r:embed="rId2"/>
          <a:srcRect r="27655"/>
          <a:stretch>
            <a:fillRect/>
          </a:stretch>
        </p:blipFill>
        <p:spPr bwMode="auto">
          <a:xfrm>
            <a:off x="3352800" y="1684338"/>
            <a:ext cx="5029200" cy="5173662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0" y="228600"/>
            <a:ext cx="8915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/>
              <a:t> Chúng đưa người Hán sang ở lẫn với dân ta , bắt dân ta phải theo phong tục của người Hán , học chữ Hán , sống theo luật pháp của người Hán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an lang_F"/>
          <p:cNvPicPr>
            <a:picLocks noChangeAspect="1" noChangeArrowheads="1"/>
          </p:cNvPicPr>
          <p:nvPr/>
        </p:nvPicPr>
        <p:blipFill>
          <a:blip r:embed="rId2"/>
          <a:srcRect l="6084" t="2530" b="20316"/>
          <a:stretch>
            <a:fillRect/>
          </a:stretch>
        </p:blipFill>
        <p:spPr bwMode="auto">
          <a:xfrm>
            <a:off x="2895600" y="2209800"/>
            <a:ext cx="5881688" cy="46482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60862" y="0"/>
            <a:ext cx="893717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dirty="0"/>
              <a:t>       </a:t>
            </a:r>
            <a:r>
              <a:rPr lang="en-US" sz="3200" dirty="0" err="1"/>
              <a:t>Bọn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đô</a:t>
            </a:r>
            <a:r>
              <a:rPr lang="en-US" sz="3200" dirty="0"/>
              <a:t> </a:t>
            </a:r>
            <a:r>
              <a:rPr lang="en-US" sz="3200" dirty="0" err="1"/>
              <a:t>hộ</a:t>
            </a:r>
            <a:r>
              <a:rPr lang="en-US" sz="3200" dirty="0"/>
              <a:t> </a:t>
            </a:r>
            <a:r>
              <a:rPr lang="en-US" sz="3200" dirty="0" err="1"/>
              <a:t>bắt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ta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rừng</a:t>
            </a:r>
            <a:r>
              <a:rPr lang="en-US" sz="3200" dirty="0"/>
              <a:t> </a:t>
            </a:r>
            <a:r>
              <a:rPr lang="en-US" sz="3200" dirty="0" err="1"/>
              <a:t>săn</a:t>
            </a:r>
            <a:r>
              <a:rPr lang="en-US" sz="3200" dirty="0"/>
              <a:t> </a:t>
            </a:r>
            <a:r>
              <a:rPr lang="en-US" sz="3200" dirty="0" err="1"/>
              <a:t>voi</a:t>
            </a:r>
            <a:r>
              <a:rPr lang="en-US" sz="3200" dirty="0"/>
              <a:t> ,</a:t>
            </a:r>
            <a:r>
              <a:rPr lang="en-US" sz="3200" dirty="0" err="1"/>
              <a:t>tê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r>
              <a:rPr lang="en-US" sz="3200" dirty="0"/>
              <a:t> , </a:t>
            </a:r>
            <a:r>
              <a:rPr lang="en-US" sz="3200" dirty="0" err="1"/>
              <a:t>bắt</a:t>
            </a:r>
            <a:r>
              <a:rPr lang="en-US" sz="3200" dirty="0"/>
              <a:t> </a:t>
            </a:r>
            <a:r>
              <a:rPr lang="en-US" sz="3200" dirty="0" err="1"/>
              <a:t>chim</a:t>
            </a:r>
            <a:r>
              <a:rPr lang="en-US" sz="3200" dirty="0"/>
              <a:t> </a:t>
            </a:r>
            <a:r>
              <a:rPr lang="en-US" sz="3200" dirty="0" err="1"/>
              <a:t>quý</a:t>
            </a:r>
            <a:r>
              <a:rPr lang="en-US" sz="3200" dirty="0"/>
              <a:t> , </a:t>
            </a:r>
            <a:r>
              <a:rPr lang="en-US" sz="3200" dirty="0" err="1"/>
              <a:t>đẵn</a:t>
            </a:r>
            <a:r>
              <a:rPr lang="en-US" sz="3200" dirty="0"/>
              <a:t> </a:t>
            </a:r>
            <a:r>
              <a:rPr lang="en-US" sz="3200" dirty="0" err="1"/>
              <a:t>gỗ</a:t>
            </a:r>
            <a:r>
              <a:rPr lang="en-US" sz="3200" dirty="0"/>
              <a:t> </a:t>
            </a:r>
            <a:r>
              <a:rPr lang="en-US" sz="3200" dirty="0" err="1"/>
              <a:t>trầm</a:t>
            </a:r>
            <a:r>
              <a:rPr lang="en-US" sz="3200" dirty="0"/>
              <a:t> , </a:t>
            </a:r>
            <a:r>
              <a:rPr lang="en-US" sz="3200" dirty="0" err="1"/>
              <a:t>xuống</a:t>
            </a:r>
            <a:r>
              <a:rPr lang="en-US" sz="3200" dirty="0"/>
              <a:t> </a:t>
            </a:r>
            <a:r>
              <a:rPr lang="en-US" sz="3200" dirty="0" err="1"/>
              <a:t>biển</a:t>
            </a:r>
            <a:r>
              <a:rPr lang="en-US" sz="3200" dirty="0"/>
              <a:t> </a:t>
            </a:r>
            <a:r>
              <a:rPr lang="en-US" sz="3200" dirty="0" err="1"/>
              <a:t>mò</a:t>
            </a:r>
            <a:r>
              <a:rPr lang="en-US" sz="3200" dirty="0"/>
              <a:t> </a:t>
            </a:r>
            <a:r>
              <a:rPr lang="en-US" sz="3200" dirty="0" err="1"/>
              <a:t>ngọc</a:t>
            </a:r>
            <a:r>
              <a:rPr lang="en-US" sz="3200" dirty="0"/>
              <a:t> </a:t>
            </a:r>
            <a:r>
              <a:rPr lang="en-US" sz="3200" dirty="0" err="1"/>
              <a:t>trai</a:t>
            </a:r>
            <a:r>
              <a:rPr lang="en-US" sz="3200" dirty="0"/>
              <a:t> , </a:t>
            </a:r>
            <a:r>
              <a:rPr lang="en-US" sz="3200" dirty="0" err="1"/>
              <a:t>bắt</a:t>
            </a:r>
            <a:r>
              <a:rPr lang="en-US" sz="3200" dirty="0"/>
              <a:t> </a:t>
            </a:r>
            <a:r>
              <a:rPr lang="en-US" sz="3200" dirty="0" err="1"/>
              <a:t>đồi</a:t>
            </a:r>
            <a:r>
              <a:rPr lang="en-US" sz="3200" dirty="0"/>
              <a:t> </a:t>
            </a:r>
            <a:r>
              <a:rPr lang="en-US" sz="3200" dirty="0" err="1"/>
              <a:t>mồi</a:t>
            </a:r>
            <a:r>
              <a:rPr lang="en-US" sz="3200" dirty="0"/>
              <a:t> , </a:t>
            </a:r>
            <a:r>
              <a:rPr lang="en-US" sz="3200" dirty="0" err="1"/>
              <a:t>khai</a:t>
            </a:r>
            <a:r>
              <a:rPr lang="en-US" sz="3200" dirty="0"/>
              <a:t> </a:t>
            </a:r>
            <a:r>
              <a:rPr lang="en-US" sz="3200" dirty="0" err="1"/>
              <a:t>thác</a:t>
            </a:r>
            <a:r>
              <a:rPr lang="en-US" sz="3200" dirty="0"/>
              <a:t> san </a:t>
            </a:r>
            <a:r>
              <a:rPr lang="en-US" sz="3200" dirty="0" err="1"/>
              <a:t>hô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cống</a:t>
            </a:r>
            <a:r>
              <a:rPr lang="en-US" sz="3200" dirty="0"/>
              <a:t> </a:t>
            </a:r>
            <a:r>
              <a:rPr lang="en-US" sz="3200" dirty="0" err="1"/>
              <a:t>nạp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chúng</a:t>
            </a:r>
            <a:r>
              <a:rPr lang="en-US" sz="3200" dirty="0"/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an lang_11"/>
          <p:cNvPicPr>
            <a:picLocks noChangeAspect="1" noChangeArrowheads="1"/>
          </p:cNvPicPr>
          <p:nvPr/>
        </p:nvPicPr>
        <p:blipFill>
          <a:blip r:embed="rId2"/>
          <a:srcRect l="14999" b="23825"/>
          <a:stretch>
            <a:fillRect/>
          </a:stretch>
        </p:blipFill>
        <p:spPr bwMode="auto">
          <a:xfrm>
            <a:off x="3200400" y="2228850"/>
            <a:ext cx="5791200" cy="462915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752599" y="0"/>
            <a:ext cx="908957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/>
              <a:t>  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chịu</a:t>
            </a:r>
            <a:r>
              <a:rPr lang="en-US" sz="2800" dirty="0"/>
              <a:t> </a:t>
            </a:r>
            <a:r>
              <a:rPr lang="en-US" sz="2800" dirty="0" err="1"/>
              <a:t>khuất</a:t>
            </a:r>
            <a:r>
              <a:rPr lang="en-US" sz="2800" dirty="0"/>
              <a:t> </a:t>
            </a:r>
            <a:r>
              <a:rPr lang="en-US" sz="2800" dirty="0" err="1"/>
              <a:t>phục</a:t>
            </a:r>
            <a:r>
              <a:rPr lang="en-US" sz="2800" dirty="0"/>
              <a:t> ,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dân</a:t>
            </a:r>
            <a:r>
              <a:rPr lang="en-US" sz="2800" dirty="0"/>
              <a:t> ta </a:t>
            </a:r>
            <a:r>
              <a:rPr lang="en-US" sz="2800" dirty="0" err="1"/>
              <a:t>vẫn</a:t>
            </a:r>
            <a:r>
              <a:rPr lang="en-US" sz="2800" dirty="0"/>
              <a:t> </a:t>
            </a:r>
            <a:r>
              <a:rPr lang="en-US" sz="2800" dirty="0" err="1"/>
              <a:t>gìn</a:t>
            </a:r>
            <a:r>
              <a:rPr lang="en-US" sz="2800" dirty="0"/>
              <a:t> </a:t>
            </a:r>
            <a:r>
              <a:rPr lang="en-US" sz="2800" dirty="0" err="1"/>
              <a:t>giữ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tục</a:t>
            </a:r>
            <a:r>
              <a:rPr lang="en-US" sz="2800" dirty="0"/>
              <a:t> </a:t>
            </a:r>
            <a:r>
              <a:rPr lang="en-US" sz="2800" dirty="0" err="1"/>
              <a:t>truyền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vốn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r>
              <a:rPr lang="en-US" sz="2800" dirty="0"/>
              <a:t> </a:t>
            </a:r>
            <a:r>
              <a:rPr lang="en-US" sz="2800" dirty="0" err="1"/>
              <a:t>trầu</a:t>
            </a:r>
            <a:r>
              <a:rPr lang="en-US" sz="2800" dirty="0"/>
              <a:t> , </a:t>
            </a:r>
            <a:r>
              <a:rPr lang="en-US" sz="2800" dirty="0" err="1"/>
              <a:t>nhuộm</a:t>
            </a:r>
            <a:r>
              <a:rPr lang="en-US" sz="2800" dirty="0"/>
              <a:t> </a:t>
            </a:r>
            <a:r>
              <a:rPr lang="en-US" sz="2800" dirty="0" err="1"/>
              <a:t>răng</a:t>
            </a:r>
            <a:r>
              <a:rPr lang="en-US" sz="2800" dirty="0"/>
              <a:t> , </a:t>
            </a:r>
            <a:r>
              <a:rPr lang="en-US" sz="2800" dirty="0" err="1"/>
              <a:t>mở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lễ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mùa</a:t>
            </a:r>
            <a:r>
              <a:rPr lang="en-US" sz="2800" dirty="0"/>
              <a:t> </a:t>
            </a:r>
            <a:r>
              <a:rPr lang="en-US" sz="2800" dirty="0" err="1"/>
              <a:t>xuân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,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hát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làn</a:t>
            </a:r>
            <a:r>
              <a:rPr lang="en-US" sz="2800" dirty="0"/>
              <a:t> </a:t>
            </a:r>
            <a:r>
              <a:rPr lang="en-US" sz="2800" dirty="0" err="1"/>
              <a:t>điệu</a:t>
            </a:r>
            <a:r>
              <a:rPr lang="en-US" sz="2800" dirty="0"/>
              <a:t> </a:t>
            </a:r>
            <a:r>
              <a:rPr lang="en-US" sz="2800" dirty="0" err="1"/>
              <a:t>dân</a:t>
            </a:r>
            <a:r>
              <a:rPr lang="en-US" sz="2800" dirty="0"/>
              <a:t> ca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an lang_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1" y="1828800"/>
            <a:ext cx="4964113" cy="50292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905000" y="228600"/>
            <a:ext cx="8534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/>
              <a:t>   Đồng thời , dân ta cũng biết tiếp thu nghề làm giấy , làm đồ thuỷ tinh , làm đồ trang sức bằng vàng,bạc v.v… của người dân phương Bắc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11" name="Group 55"/>
          <p:cNvGraphicFramePr>
            <a:graphicFrameLocks noGrp="1"/>
          </p:cNvGraphicFramePr>
          <p:nvPr>
            <p:ph/>
          </p:nvPr>
        </p:nvGraphicFramePr>
        <p:xfrm>
          <a:off x="1524000" y="1"/>
          <a:ext cx="9144000" cy="6858001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Là một nước độc lập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Trở thành quận huyện  của phong kiến phương Bắc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Độc lập và tự chủ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Bị phụ thuộc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4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Có phong tục tập quán riêng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Phải theo phong tục người Hán , học chữ Hán , nhưng nhân dân ta vẫn giữ gìn bản sắc dân tộc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085" name="WordArt 29"/>
          <p:cNvSpPr>
            <a:spLocks noChangeArrowheads="1" noChangeShapeType="1" noTextEdit="1"/>
          </p:cNvSpPr>
          <p:nvPr/>
        </p:nvSpPr>
        <p:spPr bwMode="auto">
          <a:xfrm>
            <a:off x="1676400" y="838200"/>
            <a:ext cx="990600" cy="762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CE0808"/>
                    </a:gs>
                  </a:gsLst>
                  <a:lin ang="5400000" scaled="1"/>
                </a:gradFill>
                <a:latin typeface="Arial"/>
                <a:cs typeface="Arial"/>
              </a:rPr>
              <a:t>CÁC MẶT </a:t>
            </a:r>
          </a:p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CE0808"/>
                    </a:gs>
                  </a:gsLst>
                  <a:lin ang="5400000" scaled="1"/>
                </a:gradFill>
                <a:latin typeface="Arial"/>
                <a:cs typeface="Arial"/>
              </a:rPr>
              <a:t>  </a:t>
            </a:r>
          </a:p>
        </p:txBody>
      </p:sp>
      <p:sp>
        <p:nvSpPr>
          <p:cNvPr id="11289" name="Line 30"/>
          <p:cNvSpPr>
            <a:spLocks noChangeShapeType="1"/>
          </p:cNvSpPr>
          <p:nvPr/>
        </p:nvSpPr>
        <p:spPr bwMode="auto">
          <a:xfrm>
            <a:off x="1524000" y="0"/>
            <a:ext cx="1676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7" name="WordArt 31"/>
          <p:cNvSpPr>
            <a:spLocks noChangeArrowheads="1" noChangeShapeType="1" noTextEdit="1"/>
          </p:cNvSpPr>
          <p:nvPr/>
        </p:nvSpPr>
        <p:spPr bwMode="auto">
          <a:xfrm>
            <a:off x="2133600" y="228600"/>
            <a:ext cx="9906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THỜI GIAN </a:t>
            </a:r>
          </a:p>
          <a:p>
            <a:pPr algn="ctr"/>
            <a:r>
              <a:rPr lang="en-US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</a:p>
        </p:txBody>
      </p:sp>
      <p:sp>
        <p:nvSpPr>
          <p:cNvPr id="45088" name="WordArt 32"/>
          <p:cNvSpPr>
            <a:spLocks noChangeArrowheads="1" noChangeShapeType="1" noTextEdit="1"/>
          </p:cNvSpPr>
          <p:nvPr/>
        </p:nvSpPr>
        <p:spPr bwMode="auto">
          <a:xfrm>
            <a:off x="3352800" y="228600"/>
            <a:ext cx="2667000" cy="1447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TÌNH HÌNH NƯỚC TA </a:t>
            </a:r>
          </a:p>
          <a:p>
            <a:pPr algn="ctr"/>
            <a:r>
              <a:rPr lang="vi-VN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TRƯỚC NĂM 179 TCN </a:t>
            </a:r>
          </a:p>
          <a:p>
            <a:pPr algn="ctr"/>
            <a:r>
              <a:rPr lang="vi-VN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  <a:endParaRPr lang="en-US" sz="3600" kern="10">
              <a:ln w="28575">
                <a:solidFill>
                  <a:srgbClr val="0000CC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45090" name="WordArt 34"/>
          <p:cNvSpPr>
            <a:spLocks noChangeArrowheads="1" noChangeShapeType="1" noTextEdit="1"/>
          </p:cNvSpPr>
          <p:nvPr/>
        </p:nvSpPr>
        <p:spPr bwMode="auto">
          <a:xfrm>
            <a:off x="6477000" y="228600"/>
            <a:ext cx="40386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TỪ NĂM 179 TCN </a:t>
            </a:r>
          </a:p>
          <a:p>
            <a:pPr algn="ctr"/>
            <a:r>
              <a:rPr lang="en-US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ĐẾN NĂM 938 </a:t>
            </a:r>
          </a:p>
          <a:p>
            <a:pPr algn="ctr"/>
            <a:r>
              <a:rPr lang="en-US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</a:p>
        </p:txBody>
      </p:sp>
      <p:sp>
        <p:nvSpPr>
          <p:cNvPr id="45091" name="WordArt 35"/>
          <p:cNvSpPr>
            <a:spLocks noChangeArrowheads="1" noChangeShapeType="1" noTextEdit="1"/>
          </p:cNvSpPr>
          <p:nvPr/>
        </p:nvSpPr>
        <p:spPr bwMode="auto">
          <a:xfrm>
            <a:off x="1752600" y="1828800"/>
            <a:ext cx="11430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CHỦ QUYỀN</a:t>
            </a:r>
          </a:p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</a:p>
        </p:txBody>
      </p:sp>
      <p:sp>
        <p:nvSpPr>
          <p:cNvPr id="45092" name="WordArt 36"/>
          <p:cNvSpPr>
            <a:spLocks noChangeArrowheads="1" noChangeShapeType="1" noTextEdit="1"/>
          </p:cNvSpPr>
          <p:nvPr/>
        </p:nvSpPr>
        <p:spPr bwMode="auto">
          <a:xfrm>
            <a:off x="1828800" y="3581400"/>
            <a:ext cx="10668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KINH TẾ </a:t>
            </a:r>
          </a:p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</a:p>
        </p:txBody>
      </p:sp>
      <p:sp>
        <p:nvSpPr>
          <p:cNvPr id="45093" name="WordArt 37"/>
          <p:cNvSpPr>
            <a:spLocks noChangeArrowheads="1" noChangeShapeType="1" noTextEdit="1"/>
          </p:cNvSpPr>
          <p:nvPr/>
        </p:nvSpPr>
        <p:spPr bwMode="auto">
          <a:xfrm>
            <a:off x="1828800" y="5257800"/>
            <a:ext cx="11430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VĂN HOÁ  </a:t>
            </a:r>
          </a:p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</a:p>
        </p:txBody>
      </p:sp>
      <p:sp>
        <p:nvSpPr>
          <p:cNvPr id="11296" name="Text Box 45"/>
          <p:cNvSpPr txBox="1">
            <a:spLocks noChangeArrowheads="1"/>
          </p:cNvSpPr>
          <p:nvPr/>
        </p:nvSpPr>
        <p:spPr bwMode="auto">
          <a:xfrm>
            <a:off x="3200400" y="1828801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5102" name="Text Box 46"/>
          <p:cNvSpPr txBox="1">
            <a:spLocks noChangeArrowheads="1"/>
          </p:cNvSpPr>
          <p:nvPr/>
        </p:nvSpPr>
        <p:spPr bwMode="auto">
          <a:xfrm>
            <a:off x="3429000" y="1524001"/>
            <a:ext cx="2514600" cy="11922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5103" name="Text Box 47"/>
          <p:cNvSpPr txBox="1">
            <a:spLocks noChangeArrowheads="1"/>
          </p:cNvSpPr>
          <p:nvPr/>
        </p:nvSpPr>
        <p:spPr bwMode="auto">
          <a:xfrm>
            <a:off x="6324600" y="1524001"/>
            <a:ext cx="4343400" cy="14398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13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13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45104" name="Text Box 48"/>
          <p:cNvSpPr txBox="1">
            <a:spLocks noChangeArrowheads="1"/>
          </p:cNvSpPr>
          <p:nvPr/>
        </p:nvSpPr>
        <p:spPr bwMode="auto">
          <a:xfrm>
            <a:off x="3352800" y="3124200"/>
            <a:ext cx="2743200" cy="103964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45105" name="Text Box 49"/>
          <p:cNvSpPr txBox="1">
            <a:spLocks noChangeArrowheads="1"/>
          </p:cNvSpPr>
          <p:nvPr/>
        </p:nvSpPr>
        <p:spPr bwMode="auto">
          <a:xfrm>
            <a:off x="6324600" y="3124200"/>
            <a:ext cx="4191000" cy="103964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45106" name="Text Box 50"/>
          <p:cNvSpPr txBox="1">
            <a:spLocks noChangeArrowheads="1"/>
          </p:cNvSpPr>
          <p:nvPr/>
        </p:nvSpPr>
        <p:spPr bwMode="auto">
          <a:xfrm>
            <a:off x="3352800" y="4343401"/>
            <a:ext cx="2743200" cy="16875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16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16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45107" name="Text Box 51"/>
          <p:cNvSpPr txBox="1">
            <a:spLocks noChangeArrowheads="1"/>
          </p:cNvSpPr>
          <p:nvPr/>
        </p:nvSpPr>
        <p:spPr bwMode="auto">
          <a:xfrm>
            <a:off x="6248400" y="4343400"/>
            <a:ext cx="4191000" cy="23447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4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24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240000"/>
              </a:lnSpc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20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20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20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5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45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45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45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45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5" grpId="0" animBg="1"/>
      <p:bldP spid="45085" grpId="1" animBg="1"/>
      <p:bldP spid="45087" grpId="0" animBg="1"/>
      <p:bldP spid="45087" grpId="1" animBg="1"/>
      <p:bldP spid="45088" grpId="0" animBg="1"/>
      <p:bldP spid="45088" grpId="1" animBg="1"/>
      <p:bldP spid="45090" grpId="0" animBg="1"/>
      <p:bldP spid="45090" grpId="1" animBg="1"/>
      <p:bldP spid="45091" grpId="0" animBg="1"/>
      <p:bldP spid="45091" grpId="1" animBg="1"/>
      <p:bldP spid="45092" grpId="0" animBg="1"/>
      <p:bldP spid="45092" grpId="1" animBg="1"/>
      <p:bldP spid="45093" grpId="0" animBg="1"/>
      <p:bldP spid="45093" grpId="1" animBg="1"/>
      <p:bldP spid="45102" grpId="0" animBg="1"/>
      <p:bldP spid="45103" grpId="0" animBg="1"/>
      <p:bldP spid="45104" grpId="0" animBg="1"/>
      <p:bldP spid="45105" grpId="0" animBg="1"/>
      <p:bldP spid="45106" grpId="0" animBg="1"/>
      <p:bldP spid="4510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an lang_13"/>
          <p:cNvPicPr>
            <a:picLocks noChangeAspect="1" noChangeArrowheads="1"/>
          </p:cNvPicPr>
          <p:nvPr/>
        </p:nvPicPr>
        <p:blipFill>
          <a:blip r:embed="rId2"/>
          <a:srcRect r="2480" b="1538"/>
          <a:stretch>
            <a:fillRect/>
          </a:stretch>
        </p:blipFill>
        <p:spPr bwMode="auto">
          <a:xfrm>
            <a:off x="3657600" y="1828800"/>
            <a:ext cx="4749800" cy="5029200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905000" y="228601"/>
            <a:ext cx="9433560" cy="96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/>
              <a:t>        </a:t>
            </a:r>
            <a:r>
              <a:rPr lang="en-US" sz="2800" dirty="0" err="1"/>
              <a:t>Không</a:t>
            </a:r>
            <a:r>
              <a:rPr lang="en-US" sz="2800" dirty="0"/>
              <a:t>  cam </a:t>
            </a:r>
            <a:r>
              <a:rPr lang="en-US" sz="2800" dirty="0" err="1"/>
              <a:t>chịu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áp</a:t>
            </a:r>
            <a:r>
              <a:rPr lang="en-US" sz="2800" dirty="0"/>
              <a:t> </a:t>
            </a:r>
            <a:r>
              <a:rPr lang="en-US" sz="2800" dirty="0" err="1"/>
              <a:t>bức</a:t>
            </a:r>
            <a:r>
              <a:rPr lang="en-US" sz="2800" dirty="0"/>
              <a:t> ,</a:t>
            </a:r>
            <a:r>
              <a:rPr lang="en-US" sz="2800" dirty="0" err="1"/>
              <a:t>bóc</a:t>
            </a:r>
            <a:r>
              <a:rPr lang="en-US" sz="2800" dirty="0"/>
              <a:t> </a:t>
            </a:r>
            <a:r>
              <a:rPr lang="en-US" sz="2800" dirty="0" err="1"/>
              <a:t>lột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bọn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,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dân</a:t>
            </a:r>
            <a:r>
              <a:rPr lang="en-US" sz="2800" dirty="0"/>
              <a:t> ta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tục</a:t>
            </a:r>
            <a:r>
              <a:rPr lang="en-US" sz="2800" dirty="0"/>
              <a:t> </a:t>
            </a:r>
            <a:r>
              <a:rPr lang="en-US" sz="2800" dirty="0" err="1"/>
              <a:t>nổi</a:t>
            </a:r>
            <a:r>
              <a:rPr lang="en-US" sz="2800" dirty="0"/>
              <a:t> </a:t>
            </a:r>
            <a:r>
              <a:rPr lang="en-US" sz="2800" dirty="0" err="1"/>
              <a:t>dậy</a:t>
            </a:r>
            <a:r>
              <a:rPr lang="en-US" sz="2800" dirty="0"/>
              <a:t> ,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đuổi</a:t>
            </a:r>
            <a:r>
              <a:rPr lang="en-US" sz="2800" dirty="0"/>
              <a:t> </a:t>
            </a:r>
            <a:r>
              <a:rPr lang="en-US" sz="2800" dirty="0" err="1"/>
              <a:t>quân</a:t>
            </a:r>
            <a:r>
              <a:rPr lang="en-US" sz="2800" dirty="0"/>
              <a:t> </a:t>
            </a:r>
            <a:r>
              <a:rPr lang="en-US" sz="2800" dirty="0" err="1"/>
              <a:t>đô</a:t>
            </a:r>
            <a:r>
              <a:rPr lang="en-US" sz="2800" dirty="0"/>
              <a:t> </a:t>
            </a:r>
            <a:r>
              <a:rPr lang="en-US" sz="2800" dirty="0" err="1"/>
              <a:t>hộ</a:t>
            </a:r>
            <a:r>
              <a:rPr lang="en-US" sz="2800" dirty="0"/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an lang_14"/>
          <p:cNvPicPr>
            <a:picLocks noChangeAspect="1" noChangeArrowheads="1"/>
          </p:cNvPicPr>
          <p:nvPr/>
        </p:nvPicPr>
        <p:blipFill>
          <a:blip r:embed="rId2"/>
          <a:srcRect l="3334" t="17778"/>
          <a:stretch>
            <a:fillRect/>
          </a:stretch>
        </p:blipFill>
        <p:spPr bwMode="auto">
          <a:xfrm>
            <a:off x="2895600" y="1336676"/>
            <a:ext cx="6629400" cy="5521325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905000" y="0"/>
            <a:ext cx="8534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/>
              <a:t>   Mở đầu là cuộc khởi nghĩa Hai Bà Trưng ( năm 40), tiếp theo là các cuộc khởi nghĩa của Bà Triệu ( năm 248) , Lý Bí  ( năm 542)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g.loigiaihay.com/picture/2019/0510/a-b1-bieu-do-trang-29-t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902036" cy="344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3" descr="data:image/png;base64,iVBORw0KGgoAAAANSUhEUgAAAAoAAAAGCAYAAAD68A/GAAAAGXRFWHRTb2Z0d2FyZQBBZG9iZSBJbWFnZVJlYWR5ccllPAAAA2ZpVFh0WE1MOmNvbS5hZG9iZS54bXAAAAAAADw/eHBhY2tldCBiZWdpbj0i77u/IiBpZD0iVzVNME1wQ2VoaUh6cmVTek5UY3prYzlkIj8+IDx4OnhtcG1ldGEgeG1sbnM6eD0iYWRvYmU6bnM6bWV0YS8iIHg6eG1wdGs9IkFkb2JlIFhNUCBDb3JlIDUuMy1jMDExIDY2LjE0NTY2MSwgMjAxMi8wMi8wNi0xNDo1NjoyNyAgICAgICAgIj4gPHJkZjpSREYgeG1sbnM6cmRmPSJodHRwOi8vd3d3LnczLm9yZy8xOTk5LzAyLzIyLXJkZi1zeW50YXgtbnMjIj4gPHJkZjpEZXNjcmlwdGlvbiByZGY6YWJvdXQ9IiIgeG1sbnM6eG1wTU09Imh0dHA6Ly9ucy5hZG9iZS5jb20veGFwLzEuMC9tbS8iIHhtbG5zOnN0UmVmPSJodHRwOi8vbnMuYWRvYmUuY29tL3hhcC8xLjAvc1R5cGUvUmVzb3VyY2VSZWYjIiB4bWxuczp4bXA9Imh0dHA6Ly9ucy5hZG9iZS5jb20veGFwLzEuMC8iIHhtcE1NOk9yaWdpbmFsRG9jdW1lbnRJRD0ieG1wLmRpZDoxM0UzREU1OEVDMzZFODExQkQ5N0VEMEYzMTQyQzg0NSIgeG1wTU06RG9jdW1lbnRJRD0ieG1wLmRpZDo5NTFEMTQyQTM3QUExMUU4OTg2OUQ0MzRDMEZGNkVBQiIgeG1wTU06SW5zdGFuY2VJRD0ieG1wLmlpZDo5NTFEMTQyOTM3QUExMUU4OTg2OUQ0MzRDMEZGNkVBQiIgeG1wOkNyZWF0b3JUb29sPSJBZG9iZSBQaG90b3Nob3AgQ1M2IChXaW5kb3dzKSI+IDx4bXBNTTpEZXJpdmVkRnJvbSBzdFJlZjppbnN0YW5jZUlEPSJ4bXAuaWlkOjEzRTNERTU4RUMzNkU4MTFCRDk3RUQwRjMxNDJDODQ1IiBzdFJlZjpkb2N1bWVudElEPSJ4bXAuZGlkOjEzRTNERTU4RUMzNkU4MTFCRDk3RUQwRjMxNDJDODQ1Ii8+IDwvcmRmOkRlc2NyaXB0aW9uPiA8L3JkZjpSREY+IDwveDp4bXBtZXRhPiA8P3hwYWNrZXQgZW5kPSJyIj8+eFCcKwAAAHdJREFUeNpiDA0NvcXAwDAbiLsZsINSIE5lAhIbgbgLiLOxKMqGym1iARJlQCwAxJOB+AsQL4QqioeKzQWZClL4H4gzgJgbKvgVqhDEXgnE6SA1LFDBv1ATQIqXQsW2QsVAcgwsSO75DcShIPdA+WFA/AsmCRBgAO7AGQt+AUtuAAAAAElFTkSuQmCC"/>
          <p:cNvSpPr>
            <a:spLocks noChangeAspect="1" noChangeArrowheads="1"/>
          </p:cNvSpPr>
          <p:nvPr/>
        </p:nvSpPr>
        <p:spPr bwMode="auto">
          <a:xfrm>
            <a:off x="2536825" y="-12223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endParaRPr lang="en-US" altLang="en-US" b="1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911273" y="221095"/>
            <a:ext cx="453505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000000"/>
                </a:solidFill>
              </a:rPr>
              <a:t>a) </a:t>
            </a:r>
            <a:r>
              <a:rPr lang="en-US" altLang="en-US" sz="2800" b="1" dirty="0" err="1">
                <a:solidFill>
                  <a:srgbClr val="000000"/>
                </a:solidFill>
              </a:rPr>
              <a:t>Những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lớp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nào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được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nêu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tên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trong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biểu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đồ</a:t>
            </a:r>
            <a:r>
              <a:rPr lang="en-US" altLang="en-US" sz="2800" b="1" dirty="0">
                <a:solidFill>
                  <a:srgbClr val="000000"/>
                </a:solidFill>
              </a:rPr>
              <a:t> ?</a:t>
            </a:r>
            <a:endParaRPr lang="en-US" altLang="en-US" sz="2000" b="1" dirty="0">
              <a:solidFill>
                <a:srgbClr val="58595B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57455" y="1648836"/>
            <a:ext cx="62345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b)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Khối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lớp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Bốn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tham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gia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mấy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môn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thể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thao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gồm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những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môn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nào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 ?</a:t>
            </a:r>
            <a:endParaRPr lang="en-US" sz="2000" b="1" dirty="0">
              <a:solidFill>
                <a:schemeClr val="tx1">
                  <a:lumMod val="50000"/>
                </a:schemeClr>
              </a:solidFill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477491"/>
            <a:ext cx="902811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cs typeface="Calibri" pitchFamily="34" charset="0"/>
              </a:rPr>
              <a:t>c)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cs typeface="Calibri" pitchFamily="34" charset="0"/>
              </a:rPr>
              <a:t>Môn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cs typeface="Calibri" pitchFamily="34" charset="0"/>
              </a:rPr>
              <a:t>bơi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cs typeface="Calibri" pitchFamily="34" charset="0"/>
              </a:rPr>
              <a:t>có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cs typeface="Calibri" pitchFamily="34" charset="0"/>
              </a:rPr>
              <a:t>mấy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cs typeface="Calibri" pitchFamily="34" charset="0"/>
              </a:rPr>
              <a:t>lớp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cs typeface="Calibri" pitchFamily="34" charset="0"/>
              </a:rPr>
              <a:t>tham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cs typeface="Calibri" pitchFamily="34" charset="0"/>
              </a:rPr>
              <a:t>gia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cs typeface="Calibri" pitchFamily="34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cs typeface="Calibri" pitchFamily="34" charset="0"/>
              </a:rPr>
              <a:t>là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cs typeface="Calibri" pitchFamily="34" charset="0"/>
              </a:rPr>
              <a:t>những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cs typeface="Calibri" pitchFamily="34" charset="0"/>
              </a:rPr>
              <a:t>lớp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cs typeface="Calibri" pitchFamily="34" charset="0"/>
              </a:rPr>
              <a:t>nào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cs typeface="Calibri" pitchFamily="34" charset="0"/>
              </a:rPr>
              <a:t> ?</a:t>
            </a:r>
            <a:endParaRPr lang="en-US" sz="2000" b="1" dirty="0">
              <a:solidFill>
                <a:schemeClr val="tx2">
                  <a:lumMod val="50000"/>
                </a:schemeClr>
              </a:solidFill>
              <a:cs typeface="Calibri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4046250"/>
            <a:ext cx="9280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d)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Môn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nào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ít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lớp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tham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gia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nhất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?</a:t>
            </a:r>
            <a:endParaRPr lang="en-US" alt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9235" y="4670405"/>
            <a:ext cx="12141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e)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Hai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lớp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4B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4C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tham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gia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tất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cả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mấy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môn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?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Hai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lớp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cùng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tham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gia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môn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thể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thao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nào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?</a:t>
            </a:r>
            <a:endParaRPr lang="en-US" alt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026726" y="2500312"/>
            <a:ext cx="61652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FF0000"/>
                </a:solidFill>
              </a:rPr>
              <a:t>-  </a:t>
            </a:r>
            <a:r>
              <a:rPr lang="en-US" altLang="en-US" sz="2800" b="1" dirty="0" err="1">
                <a:solidFill>
                  <a:srgbClr val="FF0000"/>
                </a:solidFill>
              </a:rPr>
              <a:t>Tham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gia</a:t>
            </a:r>
            <a:r>
              <a:rPr lang="en-US" altLang="en-US" sz="2800" b="1" dirty="0">
                <a:solidFill>
                  <a:srgbClr val="FF0000"/>
                </a:solidFill>
              </a:rPr>
              <a:t> 4 </a:t>
            </a:r>
            <a:r>
              <a:rPr lang="en-US" altLang="en-US" sz="2800" b="1" dirty="0" err="1">
                <a:solidFill>
                  <a:srgbClr val="FF0000"/>
                </a:solidFill>
              </a:rPr>
              <a:t>môn</a:t>
            </a:r>
            <a:r>
              <a:rPr lang="en-US" altLang="en-US" sz="2800" b="1" dirty="0">
                <a:solidFill>
                  <a:srgbClr val="FF0000"/>
                </a:solidFill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</a:rPr>
              <a:t>Đó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môn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bơi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lội</a:t>
            </a:r>
            <a:r>
              <a:rPr lang="en-US" altLang="en-US" sz="2800" b="1" dirty="0">
                <a:solidFill>
                  <a:srgbClr val="FF0000"/>
                </a:solidFill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</a:rPr>
              <a:t>nhảy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dây</a:t>
            </a:r>
            <a:r>
              <a:rPr lang="en-US" altLang="en-US" sz="2800" b="1" dirty="0">
                <a:solidFill>
                  <a:srgbClr val="FF0000"/>
                </a:solidFill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</a:rPr>
              <a:t>cờ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vua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đá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cầu</a:t>
            </a:r>
            <a:r>
              <a:rPr lang="en-US" altLang="en-US" sz="2800" b="1" dirty="0">
                <a:solidFill>
                  <a:srgbClr val="FF0000"/>
                </a:solidFill>
              </a:rPr>
              <a:t>.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144654" y="4026476"/>
            <a:ext cx="70473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FF0000"/>
                </a:solidFill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</a:rPr>
              <a:t>Môn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cờ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vua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ít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lớp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tham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gia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</a:rPr>
              <a:t>.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0800" y="5573265"/>
            <a:ext cx="1214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FF0000"/>
                </a:solidFill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lớp</a:t>
            </a:r>
            <a:r>
              <a:rPr lang="en-US" altLang="en-US" sz="2800" b="1" dirty="0">
                <a:solidFill>
                  <a:srgbClr val="FF0000"/>
                </a:solidFill>
              </a:rPr>
              <a:t> 4B </a:t>
            </a:r>
            <a:r>
              <a:rPr lang="en-US" altLang="en-US" sz="2800" b="1" dirty="0" err="1">
                <a:solidFill>
                  <a:srgbClr val="FF0000"/>
                </a:solidFill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</a:rPr>
              <a:t> 4C </a:t>
            </a:r>
            <a:r>
              <a:rPr lang="en-US" altLang="en-US" sz="2800" b="1" dirty="0" err="1">
                <a:solidFill>
                  <a:srgbClr val="FF0000"/>
                </a:solidFill>
              </a:rPr>
              <a:t>tham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gia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tất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cả</a:t>
            </a:r>
            <a:r>
              <a:rPr lang="en-US" altLang="en-US" sz="2800" b="1" dirty="0">
                <a:solidFill>
                  <a:srgbClr val="FF0000"/>
                </a:solidFill>
              </a:rPr>
              <a:t> 3 </a:t>
            </a:r>
            <a:r>
              <a:rPr lang="en-US" altLang="en-US" sz="2800" b="1" dirty="0" err="1">
                <a:solidFill>
                  <a:srgbClr val="FF0000"/>
                </a:solidFill>
              </a:rPr>
              <a:t>môn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bơi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lội</a:t>
            </a:r>
            <a:r>
              <a:rPr lang="en-US" altLang="en-US" sz="2800" b="1" dirty="0">
                <a:solidFill>
                  <a:srgbClr val="FF0000"/>
                </a:solidFill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</a:rPr>
              <a:t>nhảy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dây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đá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cầu</a:t>
            </a:r>
            <a:r>
              <a:rPr lang="en-US" altLang="en-US" sz="2800" b="1" dirty="0">
                <a:solidFill>
                  <a:srgbClr val="FF0000"/>
                </a:solidFill>
              </a:rPr>
              <a:t>.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0799" y="6003478"/>
            <a:ext cx="5560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800" b="1" dirty="0">
                <a:solidFill>
                  <a:srgbClr val="FF0000"/>
                </a:solidFill>
              </a:rPr>
              <a:t>-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lớp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cùng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tham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gia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môn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đá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cầu</a:t>
            </a:r>
            <a:r>
              <a:rPr lang="en-US" altLang="en-US" sz="2800" b="1" dirty="0">
                <a:solidFill>
                  <a:srgbClr val="FF0000"/>
                </a:solidFill>
              </a:rPr>
              <a:t>.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923107" y="1198418"/>
            <a:ext cx="5174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FF0000"/>
                </a:solidFill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</a:rPr>
              <a:t>Lớp</a:t>
            </a:r>
            <a:r>
              <a:rPr lang="en-US" altLang="en-US" sz="2800" b="1" dirty="0">
                <a:solidFill>
                  <a:srgbClr val="FF0000"/>
                </a:solidFill>
              </a:rPr>
              <a:t> 4A, </a:t>
            </a:r>
            <a:r>
              <a:rPr lang="en-US" altLang="en-US" sz="2800" b="1" dirty="0" err="1">
                <a:solidFill>
                  <a:srgbClr val="FF0000"/>
                </a:solidFill>
              </a:rPr>
              <a:t>lớp</a:t>
            </a:r>
            <a:r>
              <a:rPr lang="en-US" altLang="en-US" sz="2800" b="1" dirty="0">
                <a:solidFill>
                  <a:srgbClr val="FF0000"/>
                </a:solidFill>
              </a:rPr>
              <a:t> 4B, </a:t>
            </a:r>
            <a:r>
              <a:rPr lang="en-US" altLang="en-US" sz="2800" b="1" dirty="0" err="1">
                <a:solidFill>
                  <a:srgbClr val="FF0000"/>
                </a:solidFill>
              </a:rPr>
              <a:t>lớp</a:t>
            </a:r>
            <a:r>
              <a:rPr lang="en-US" altLang="en-US" sz="2800" b="1" dirty="0">
                <a:solidFill>
                  <a:srgbClr val="FF0000"/>
                </a:solidFill>
              </a:rPr>
              <a:t> 4C.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8058155" y="3477491"/>
            <a:ext cx="2997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FF0000"/>
                </a:solidFill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</a:rPr>
              <a:t>Lớp</a:t>
            </a:r>
            <a:r>
              <a:rPr lang="en-US" altLang="en-US" sz="2800" b="1" dirty="0">
                <a:solidFill>
                  <a:srgbClr val="FF0000"/>
                </a:solidFill>
              </a:rPr>
              <a:t> 4A </a:t>
            </a:r>
            <a:r>
              <a:rPr lang="en-US" altLang="en-US" sz="2800" b="1" dirty="0" err="1">
                <a:solidFill>
                  <a:srgbClr val="FF0000"/>
                </a:solidFill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lớp</a:t>
            </a:r>
            <a:r>
              <a:rPr lang="en-US" altLang="en-US" sz="2800" b="1" dirty="0">
                <a:solidFill>
                  <a:srgbClr val="FF0000"/>
                </a:solidFill>
              </a:rPr>
              <a:t> 4C.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an lang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4269" y="957129"/>
            <a:ext cx="5191125" cy="42926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98417" y="1189674"/>
            <a:ext cx="599585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/>
              <a:t>Triệu</a:t>
            </a:r>
            <a:r>
              <a:rPr lang="en-US" sz="3600" dirty="0"/>
              <a:t> </a:t>
            </a:r>
            <a:r>
              <a:rPr lang="en-US" sz="3600" dirty="0" err="1"/>
              <a:t>Quang</a:t>
            </a:r>
            <a:r>
              <a:rPr lang="en-US" sz="3600" dirty="0"/>
              <a:t> </a:t>
            </a:r>
            <a:r>
              <a:rPr lang="en-US" sz="3600" dirty="0" err="1"/>
              <a:t>Phục</a:t>
            </a:r>
            <a:r>
              <a:rPr lang="en-US" sz="3600" dirty="0"/>
              <a:t> (năm550) </a:t>
            </a:r>
            <a:r>
              <a:rPr lang="en-US" sz="3600" dirty="0" smtClean="0"/>
              <a:t>Mai </a:t>
            </a:r>
            <a:r>
              <a:rPr lang="en-US" sz="3600" dirty="0" err="1"/>
              <a:t>Thúc</a:t>
            </a:r>
            <a:r>
              <a:rPr lang="en-US" sz="3600" dirty="0"/>
              <a:t> Loan ( </a:t>
            </a:r>
            <a:r>
              <a:rPr lang="en-US" sz="3600" dirty="0" smtClean="0"/>
              <a:t>năm722 </a:t>
            </a:r>
            <a:r>
              <a:rPr lang="en-US" sz="3600" dirty="0"/>
              <a:t>) </a:t>
            </a:r>
            <a:r>
              <a:rPr lang="en-US" sz="3600" dirty="0" smtClean="0"/>
              <a:t> </a:t>
            </a:r>
            <a:endParaRPr lang="en-US" sz="3600" dirty="0"/>
          </a:p>
          <a:p>
            <a:r>
              <a:rPr lang="en-US" sz="3600" dirty="0" err="1"/>
              <a:t>Phùng</a:t>
            </a:r>
            <a:r>
              <a:rPr lang="en-US" sz="3600" dirty="0"/>
              <a:t> </a:t>
            </a:r>
            <a:r>
              <a:rPr lang="en-US" sz="3600" dirty="0" err="1"/>
              <a:t>Hưng</a:t>
            </a:r>
            <a:r>
              <a:rPr lang="en-US" sz="3600" dirty="0"/>
              <a:t>  ( năm776 </a:t>
            </a:r>
            <a:r>
              <a:rPr lang="en-US" sz="3600" dirty="0" smtClean="0"/>
              <a:t>) </a:t>
            </a:r>
            <a:endParaRPr lang="en-US" sz="3600" dirty="0"/>
          </a:p>
          <a:p>
            <a:r>
              <a:rPr lang="en-US" sz="3600" dirty="0" err="1"/>
              <a:t>Khúc</a:t>
            </a:r>
            <a:r>
              <a:rPr lang="en-US" sz="3600" dirty="0"/>
              <a:t> </a:t>
            </a:r>
            <a:r>
              <a:rPr lang="en-US" sz="3600" dirty="0" err="1"/>
              <a:t>Thừa</a:t>
            </a:r>
            <a:r>
              <a:rPr lang="en-US" sz="3600" dirty="0"/>
              <a:t> </a:t>
            </a:r>
            <a:r>
              <a:rPr lang="en-US" sz="3600" dirty="0" err="1"/>
              <a:t>Dụ</a:t>
            </a:r>
            <a:r>
              <a:rPr lang="en-US" sz="3600" dirty="0"/>
              <a:t>  ( </a:t>
            </a:r>
            <a:r>
              <a:rPr lang="en-US" sz="3600" dirty="0" err="1"/>
              <a:t>năm</a:t>
            </a:r>
            <a:r>
              <a:rPr lang="en-US" sz="3600" dirty="0"/>
              <a:t> 905 ) </a:t>
            </a:r>
            <a:r>
              <a:rPr lang="en-US" sz="3600" dirty="0" smtClean="0"/>
              <a:t> </a:t>
            </a:r>
            <a:endParaRPr lang="en-US" sz="3600" dirty="0"/>
          </a:p>
          <a:p>
            <a:r>
              <a:rPr lang="en-US" sz="3600" dirty="0" err="1"/>
              <a:t>Dương</a:t>
            </a:r>
            <a:r>
              <a:rPr lang="en-US" sz="3600" dirty="0"/>
              <a:t> </a:t>
            </a:r>
            <a:r>
              <a:rPr lang="en-US" sz="3600" dirty="0" err="1"/>
              <a:t>Đình</a:t>
            </a:r>
            <a:r>
              <a:rPr lang="en-US" sz="3600" dirty="0"/>
              <a:t> </a:t>
            </a:r>
            <a:r>
              <a:rPr lang="en-US" sz="3600" dirty="0" err="1"/>
              <a:t>Nghệ</a:t>
            </a:r>
            <a:r>
              <a:rPr lang="en-US" sz="3600" dirty="0"/>
              <a:t> ( </a:t>
            </a:r>
            <a:r>
              <a:rPr lang="en-US" sz="3600" dirty="0" err="1"/>
              <a:t>năm</a:t>
            </a:r>
            <a:r>
              <a:rPr lang="en-US" sz="3600" dirty="0"/>
              <a:t> 931)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an lang_16"/>
          <p:cNvPicPr>
            <a:picLocks noChangeAspect="1" noChangeArrowheads="1"/>
          </p:cNvPicPr>
          <p:nvPr/>
        </p:nvPicPr>
        <p:blipFill>
          <a:blip r:embed="rId2"/>
          <a:srcRect l="11189" r="10190" b="2681"/>
          <a:stretch>
            <a:fillRect/>
          </a:stretch>
        </p:blipFill>
        <p:spPr bwMode="auto">
          <a:xfrm>
            <a:off x="5981699" y="746919"/>
            <a:ext cx="6141043" cy="5248932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905000" y="457200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320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89965" y="746919"/>
            <a:ext cx="527752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517525" indent="-60325"/>
            <a:r>
              <a:rPr lang="en-US" sz="3200" dirty="0"/>
              <a:t> </a:t>
            </a:r>
          </a:p>
          <a:p>
            <a:pPr marL="517525" indent="-60325"/>
            <a:r>
              <a:rPr lang="en-US" sz="3200" dirty="0"/>
              <a:t>   </a:t>
            </a:r>
            <a:r>
              <a:rPr lang="en-US" sz="3200" dirty="0" err="1"/>
              <a:t>Chiến</a:t>
            </a:r>
            <a:r>
              <a:rPr lang="en-US" sz="3200" dirty="0"/>
              <a:t> </a:t>
            </a:r>
            <a:r>
              <a:rPr lang="en-US" sz="3200" dirty="0" err="1"/>
              <a:t>thắng</a:t>
            </a:r>
            <a:r>
              <a:rPr lang="en-US" sz="3200" dirty="0"/>
              <a:t> </a:t>
            </a:r>
            <a:r>
              <a:rPr lang="en-US" sz="3200" dirty="0" err="1"/>
              <a:t>Bạch</a:t>
            </a:r>
            <a:r>
              <a:rPr lang="en-US" sz="3200" dirty="0"/>
              <a:t> </a:t>
            </a:r>
            <a:r>
              <a:rPr lang="en-US" sz="3200" dirty="0" err="1"/>
              <a:t>Đằng</a:t>
            </a:r>
            <a:r>
              <a:rPr lang="en-US" sz="3200" dirty="0"/>
              <a:t> </a:t>
            </a:r>
            <a:r>
              <a:rPr lang="en-US" sz="3200" dirty="0" err="1"/>
              <a:t>oanh</a:t>
            </a:r>
            <a:r>
              <a:rPr lang="en-US" sz="3200" dirty="0"/>
              <a:t> </a:t>
            </a:r>
            <a:r>
              <a:rPr lang="en-US" sz="3200" dirty="0" err="1"/>
              <a:t>liệt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Ngô</a:t>
            </a:r>
            <a:r>
              <a:rPr lang="en-US" sz="3200" dirty="0"/>
              <a:t> </a:t>
            </a:r>
            <a:r>
              <a:rPr lang="en-US" sz="3200" dirty="0" err="1"/>
              <a:t>Quyền</a:t>
            </a:r>
            <a:r>
              <a:rPr lang="en-US" sz="3200" dirty="0"/>
              <a:t> </a:t>
            </a:r>
            <a:endParaRPr lang="en-US" sz="3200" dirty="0" smtClean="0"/>
          </a:p>
          <a:p>
            <a:pPr marL="517525" indent="-60325"/>
            <a:r>
              <a:rPr lang="en-US" sz="3200" dirty="0" smtClean="0"/>
              <a:t>( </a:t>
            </a:r>
            <a:r>
              <a:rPr lang="en-US" sz="3200" dirty="0" err="1"/>
              <a:t>năm</a:t>
            </a:r>
            <a:r>
              <a:rPr lang="en-US" sz="3200" dirty="0"/>
              <a:t> 938 )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thúc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ngàn</a:t>
            </a:r>
            <a:r>
              <a:rPr lang="en-US" sz="3200" dirty="0"/>
              <a:t> </a:t>
            </a:r>
            <a:r>
              <a:rPr lang="en-US" sz="3200" dirty="0" err="1"/>
              <a:t>năm</a:t>
            </a:r>
            <a:r>
              <a:rPr lang="en-US" sz="3200" dirty="0"/>
              <a:t> </a:t>
            </a:r>
            <a:r>
              <a:rPr lang="en-US" sz="3200" dirty="0" err="1"/>
              <a:t>đô</a:t>
            </a:r>
            <a:r>
              <a:rPr lang="en-US" sz="3200" dirty="0"/>
              <a:t> </a:t>
            </a:r>
            <a:r>
              <a:rPr lang="en-US" sz="3200" dirty="0" err="1"/>
              <a:t>hộ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triều</a:t>
            </a:r>
            <a:r>
              <a:rPr lang="en-US" sz="3200" dirty="0"/>
              <a:t> </a:t>
            </a:r>
            <a:r>
              <a:rPr lang="en-US" sz="3200" dirty="0" err="1"/>
              <a:t>đại</a:t>
            </a:r>
            <a:r>
              <a:rPr lang="en-US" sz="3200" dirty="0"/>
              <a:t> </a:t>
            </a:r>
            <a:r>
              <a:rPr lang="en-US" sz="3200" dirty="0" err="1"/>
              <a:t>phong</a:t>
            </a:r>
            <a:r>
              <a:rPr lang="en-US" sz="3200" dirty="0"/>
              <a:t> </a:t>
            </a:r>
            <a:r>
              <a:rPr lang="en-US" sz="3200" dirty="0" err="1"/>
              <a:t>kiến</a:t>
            </a:r>
            <a:r>
              <a:rPr lang="en-US" sz="3200" dirty="0"/>
              <a:t> </a:t>
            </a:r>
            <a:r>
              <a:rPr lang="en-US" sz="3200" dirty="0" err="1"/>
              <a:t>phương</a:t>
            </a:r>
            <a:r>
              <a:rPr lang="en-US" sz="3200" dirty="0"/>
              <a:t> </a:t>
            </a:r>
            <a:r>
              <a:rPr lang="en-US" sz="3200" dirty="0" err="1"/>
              <a:t>Bắc</a:t>
            </a:r>
            <a:r>
              <a:rPr lang="en-US" sz="3200" dirty="0"/>
              <a:t> , </a:t>
            </a:r>
            <a:r>
              <a:rPr lang="en-US" sz="3200" dirty="0" err="1"/>
              <a:t>giành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độc</a:t>
            </a:r>
            <a:r>
              <a:rPr lang="en-US" sz="3200" dirty="0"/>
              <a:t> </a:t>
            </a:r>
            <a:r>
              <a:rPr lang="en-US" sz="3200" dirty="0" err="1"/>
              <a:t>lập</a:t>
            </a:r>
            <a:r>
              <a:rPr lang="en-US" sz="3200" dirty="0"/>
              <a:t> </a:t>
            </a:r>
            <a:r>
              <a:rPr lang="en-US" sz="3200" dirty="0" err="1"/>
              <a:t>hoàn</a:t>
            </a:r>
            <a:r>
              <a:rPr lang="en-US" sz="3200" dirty="0"/>
              <a:t> </a:t>
            </a:r>
            <a:r>
              <a:rPr lang="en-US" sz="3200" dirty="0" err="1"/>
              <a:t>toàn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đất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 ta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/>
          <p:cNvSpPr>
            <a:spLocks noChangeArrowheads="1" noChangeShapeType="1" noTextEdit="1"/>
          </p:cNvSpPr>
          <p:nvPr/>
        </p:nvSpPr>
        <p:spPr bwMode="auto">
          <a:xfrm>
            <a:off x="2198913" y="529046"/>
            <a:ext cx="3548744" cy="659674"/>
          </a:xfrm>
          <a:prstGeom prst="rect">
            <a:avLst/>
          </a:prstGeom>
          <a:solidFill>
            <a:srgbClr val="FFC000"/>
          </a:solidFill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HOẠT  ĐỘNG </a:t>
            </a:r>
            <a:r>
              <a:rPr lang="en-US" sz="3600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2 </a:t>
            </a:r>
          </a:p>
        </p:txBody>
      </p:sp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1828800" y="2438400"/>
            <a:ext cx="8610600" cy="3200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NHỮNG CUỘC KHỞI NGHĨA </a:t>
            </a:r>
          </a:p>
          <a:p>
            <a:pPr algn="ctr"/>
            <a:r>
              <a:rPr lang="vi-VN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CHỐNG ÁCH ĐÔ HỘ CỦA  CÁC TRIỀU ĐẠI </a:t>
            </a:r>
          </a:p>
          <a:p>
            <a:pPr algn="ctr"/>
            <a:r>
              <a:rPr lang="vi-VN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PHONG KIẾN PHƯƠNG BẮC   </a:t>
            </a:r>
            <a:endParaRPr lang="en-US" sz="3600" kern="10">
              <a:ln w="2857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1986" grpId="1" animBg="1"/>
      <p:bldP spid="41988" grpId="0" animBg="1"/>
      <p:bldP spid="41988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35200" y="6249989"/>
            <a:ext cx="189388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673600" y="6249989"/>
            <a:ext cx="28448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209800" y="6249989"/>
            <a:ext cx="19050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648200" y="6249989"/>
            <a:ext cx="28956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508" name="Group 5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07288619"/>
              </p:ext>
            </p:extLst>
          </p:nvPr>
        </p:nvGraphicFramePr>
        <p:xfrm>
          <a:off x="1600200" y="0"/>
          <a:ext cx="9067800" cy="685800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Helve-Condense" pitchFamily="2" charset="0"/>
                        </a:rPr>
                        <a:t>N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ĂM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Helve-Condense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0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542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905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931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938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7525" marR="0" lvl="0" indent="-60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Hai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Bà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Trưng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517525" marR="0" lvl="0" indent="-60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Bà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Triệu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517525" marR="0" lvl="0" indent="-60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Lý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Bí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517525" marR="0" lvl="0" indent="-60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Triệu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Quang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Phục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</a:t>
                      </a:r>
                    </a:p>
                    <a:p>
                      <a:pPr marL="517525" marR="0" lvl="0" indent="-60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Mai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Thúc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Loan </a:t>
                      </a:r>
                    </a:p>
                    <a:p>
                      <a:pPr marL="517525" marR="0" lvl="0" indent="-60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Phùng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Hưng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</a:t>
                      </a:r>
                    </a:p>
                    <a:p>
                      <a:pPr marL="517525" marR="0" lvl="0" indent="-60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Khúc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Thừa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Dụ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</a:t>
                      </a:r>
                    </a:p>
                    <a:p>
                      <a:pPr marL="517525" marR="0" lvl="0" indent="-60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Dương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Đình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Nghệ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</a:t>
                      </a:r>
                    </a:p>
                    <a:p>
                      <a:pPr marL="517525" marR="0" lvl="0" indent="-60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Ngô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Quyền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85" name="WordArt 29"/>
          <p:cNvSpPr>
            <a:spLocks noChangeArrowheads="1" noChangeShapeType="1" noTextEdit="1"/>
          </p:cNvSpPr>
          <p:nvPr/>
        </p:nvSpPr>
        <p:spPr bwMode="auto">
          <a:xfrm>
            <a:off x="3962400" y="228600"/>
            <a:ext cx="50292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NHỮNG CUỘC KHỞI NGHĨA </a:t>
            </a:r>
          </a:p>
          <a:p>
            <a:pPr algn="ctr"/>
            <a:r>
              <a:rPr lang="en-US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</a:p>
        </p:txBody>
      </p:sp>
      <p:sp>
        <p:nvSpPr>
          <p:cNvPr id="17426" name="Text Box 33"/>
          <p:cNvSpPr txBox="1">
            <a:spLocks noChangeArrowheads="1"/>
          </p:cNvSpPr>
          <p:nvPr/>
        </p:nvSpPr>
        <p:spPr bwMode="auto">
          <a:xfrm>
            <a:off x="3946525" y="112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2057400" y="762001"/>
            <a:ext cx="8382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3810000" y="762000"/>
            <a:ext cx="2971800" cy="3937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2057400" y="1295401"/>
            <a:ext cx="8382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3810000" y="1295401"/>
            <a:ext cx="30480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2057400" y="1828801"/>
            <a:ext cx="8382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3810000" y="1828801"/>
            <a:ext cx="29718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2057400" y="2286001"/>
            <a:ext cx="8382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3810000" y="2286000"/>
            <a:ext cx="2971800" cy="3937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2057400" y="2819401"/>
            <a:ext cx="8382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3810000" y="2819401"/>
            <a:ext cx="29718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2057400" y="3333779"/>
            <a:ext cx="8382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3733800" y="3291811"/>
            <a:ext cx="2971800" cy="402546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9502" name="Text Box 46"/>
          <p:cNvSpPr txBox="1">
            <a:spLocks noChangeArrowheads="1"/>
          </p:cNvSpPr>
          <p:nvPr/>
        </p:nvSpPr>
        <p:spPr bwMode="auto">
          <a:xfrm>
            <a:off x="2057400" y="3810001"/>
            <a:ext cx="8382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503" name="Text Box 47"/>
          <p:cNvSpPr txBox="1">
            <a:spLocks noChangeArrowheads="1"/>
          </p:cNvSpPr>
          <p:nvPr/>
        </p:nvSpPr>
        <p:spPr bwMode="auto">
          <a:xfrm>
            <a:off x="3810000" y="3810000"/>
            <a:ext cx="2895600" cy="402546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2057400" y="4343401"/>
            <a:ext cx="8382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505" name="Text Box 49"/>
          <p:cNvSpPr txBox="1">
            <a:spLocks noChangeArrowheads="1"/>
          </p:cNvSpPr>
          <p:nvPr/>
        </p:nvSpPr>
        <p:spPr bwMode="auto">
          <a:xfrm>
            <a:off x="3810000" y="4343400"/>
            <a:ext cx="2971800" cy="3937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9506" name="Text Box 50"/>
          <p:cNvSpPr txBox="1">
            <a:spLocks noChangeArrowheads="1"/>
          </p:cNvSpPr>
          <p:nvPr/>
        </p:nvSpPr>
        <p:spPr bwMode="auto">
          <a:xfrm>
            <a:off x="2057400" y="4876801"/>
            <a:ext cx="8382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3810000" y="4876801"/>
            <a:ext cx="29718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" dur="2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5" grpId="0" animBg="1"/>
      <p:bldP spid="19485" grpId="1" animBg="1"/>
      <p:bldP spid="19490" grpId="0" animBg="1"/>
      <p:bldP spid="19491" grpId="0" animBg="1"/>
      <p:bldP spid="19492" grpId="0" animBg="1"/>
      <p:bldP spid="19493" grpId="0" animBg="1"/>
      <p:bldP spid="19494" grpId="0" animBg="1"/>
      <p:bldP spid="19495" grpId="0" animBg="1"/>
      <p:bldP spid="19496" grpId="0" animBg="1"/>
      <p:bldP spid="19497" grpId="0" animBg="1"/>
      <p:bldP spid="19498" grpId="0" animBg="1"/>
      <p:bldP spid="19499" grpId="0" animBg="1"/>
      <p:bldP spid="19500" grpId="0" animBg="1"/>
      <p:bldP spid="19501" grpId="0" animBg="1"/>
      <p:bldP spid="19502" grpId="0" animBg="1"/>
      <p:bldP spid="19503" grpId="0" animBg="1"/>
      <p:bldP spid="19504" grpId="0" animBg="1"/>
      <p:bldP spid="19505" grpId="0" animBg="1"/>
      <p:bldP spid="19506" grpId="0" animBg="1"/>
      <p:bldP spid="1950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asa_22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12192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9_h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1_m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457200"/>
            <a:ext cx="11239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2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304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3_h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228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 descr="4_h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152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 descr="5_hc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81200" y="76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9" descr="6_hc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81200" y="76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0" descr="7_ha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81200" y="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11" descr="8_lc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57400" y="76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2" name="Rectangle 1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Nối tên các cuộc khởi nghĩa </a:t>
            </a:r>
            <a:br>
              <a:rPr lang="en-US" sz="3200" b="1">
                <a:latin typeface="Arial" charset="0"/>
              </a:rPr>
            </a:br>
            <a:r>
              <a:rPr lang="en-US" sz="3200" b="1">
                <a:latin typeface="Arial" charset="0"/>
              </a:rPr>
              <a:t>với thời điểm thích hợp  </a:t>
            </a:r>
          </a:p>
        </p:txBody>
      </p:sp>
      <p:sp>
        <p:nvSpPr>
          <p:cNvPr id="18445" name="Rectangle 14"/>
          <p:cNvSpPr>
            <a:spLocks noChangeArrowheads="1"/>
          </p:cNvSpPr>
          <p:nvPr/>
        </p:nvSpPr>
        <p:spPr bwMode="auto">
          <a:xfrm>
            <a:off x="2057400" y="1524000"/>
            <a:ext cx="35052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2800"/>
              <a:t>Hai Bà Trưng</a:t>
            </a:r>
          </a:p>
          <a:p>
            <a:pPr algn="r">
              <a:lnSpc>
                <a:spcPct val="130000"/>
              </a:lnSpc>
            </a:pPr>
            <a:r>
              <a:rPr lang="en-US" sz="2800"/>
              <a:t>Bà Triệu</a:t>
            </a:r>
          </a:p>
          <a:p>
            <a:pPr algn="r">
              <a:lnSpc>
                <a:spcPct val="130000"/>
              </a:lnSpc>
            </a:pPr>
            <a:r>
              <a:rPr lang="en-US" sz="2800"/>
              <a:t>Lý Bí</a:t>
            </a:r>
          </a:p>
          <a:p>
            <a:pPr algn="r">
              <a:lnSpc>
                <a:spcPct val="130000"/>
              </a:lnSpc>
            </a:pPr>
            <a:r>
              <a:rPr lang="en-US" sz="2800"/>
              <a:t>Triệu Quang Phục </a:t>
            </a:r>
          </a:p>
          <a:p>
            <a:pPr algn="r">
              <a:lnSpc>
                <a:spcPct val="130000"/>
              </a:lnSpc>
            </a:pPr>
            <a:r>
              <a:rPr lang="en-US" sz="2800"/>
              <a:t>Mai Thúc Loan </a:t>
            </a:r>
          </a:p>
          <a:p>
            <a:pPr algn="r">
              <a:lnSpc>
                <a:spcPct val="130000"/>
              </a:lnSpc>
            </a:pPr>
            <a:r>
              <a:rPr lang="en-US" sz="2800"/>
              <a:t>Phùng Hưng </a:t>
            </a:r>
          </a:p>
          <a:p>
            <a:pPr algn="r">
              <a:lnSpc>
                <a:spcPct val="130000"/>
              </a:lnSpc>
            </a:pPr>
            <a:r>
              <a:rPr lang="en-US" sz="2800"/>
              <a:t>Khúc Thừa Dụ </a:t>
            </a:r>
          </a:p>
          <a:p>
            <a:pPr algn="r">
              <a:lnSpc>
                <a:spcPct val="130000"/>
              </a:lnSpc>
            </a:pPr>
            <a:r>
              <a:rPr lang="en-US" sz="2800"/>
              <a:t>Dương Đình Nghệ </a:t>
            </a:r>
          </a:p>
          <a:p>
            <a:pPr algn="r">
              <a:lnSpc>
                <a:spcPct val="130000"/>
              </a:lnSpc>
            </a:pPr>
            <a:r>
              <a:rPr lang="en-US" sz="2800"/>
              <a:t>Ngô Quyền </a:t>
            </a:r>
          </a:p>
        </p:txBody>
      </p:sp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7391400" y="1524000"/>
            <a:ext cx="15240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248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542 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40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722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776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550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931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938 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905</a:t>
            </a:r>
          </a:p>
        </p:txBody>
      </p:sp>
      <p:grpSp>
        <p:nvGrpSpPr>
          <p:cNvPr id="18447" name="Group 25"/>
          <p:cNvGrpSpPr>
            <a:grpSpLocks/>
          </p:cNvGrpSpPr>
          <p:nvPr/>
        </p:nvGrpSpPr>
        <p:grpSpPr bwMode="auto">
          <a:xfrm>
            <a:off x="5619750" y="1828800"/>
            <a:ext cx="190500" cy="4591050"/>
            <a:chOff x="2580" y="1152"/>
            <a:chExt cx="120" cy="2892"/>
          </a:xfrm>
        </p:grpSpPr>
        <p:pic>
          <p:nvPicPr>
            <p:cNvPr id="18468" name="Picture 16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92" y="1152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9" name="Picture 17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92" y="153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0" name="Picture 18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92" y="1872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1" name="Picture 19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92" y="2208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2" name="Picture 20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92" y="2544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3" name="Picture 21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80" y="2928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4" name="Picture 22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80" y="3264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5" name="Picture 23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80" y="360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6" name="Picture 24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80" y="393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48" name="Group 26"/>
          <p:cNvGrpSpPr>
            <a:grpSpLocks/>
          </p:cNvGrpSpPr>
          <p:nvPr/>
        </p:nvGrpSpPr>
        <p:grpSpPr bwMode="auto">
          <a:xfrm>
            <a:off x="7010400" y="1828800"/>
            <a:ext cx="190500" cy="4591050"/>
            <a:chOff x="2580" y="1152"/>
            <a:chExt cx="120" cy="2892"/>
          </a:xfrm>
        </p:grpSpPr>
        <p:pic>
          <p:nvPicPr>
            <p:cNvPr id="18459" name="Picture 27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92" y="1152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0" name="Picture 28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92" y="153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1" name="Picture 29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92" y="1872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2" name="Picture 30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92" y="2208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3" name="Picture 31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92" y="2544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4" name="Picture 32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80" y="2928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5" name="Picture 33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80" y="3264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6" name="Picture 34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80" y="360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7" name="Picture 35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80" y="393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116" name="Line 36"/>
          <p:cNvSpPr>
            <a:spLocks noChangeShapeType="1"/>
          </p:cNvSpPr>
          <p:nvPr/>
        </p:nvSpPr>
        <p:spPr bwMode="auto">
          <a:xfrm>
            <a:off x="5867400" y="1905000"/>
            <a:ext cx="1066800" cy="1066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7" name="Line 37"/>
          <p:cNvSpPr>
            <a:spLocks noChangeShapeType="1"/>
          </p:cNvSpPr>
          <p:nvPr/>
        </p:nvSpPr>
        <p:spPr bwMode="auto">
          <a:xfrm flipV="1">
            <a:off x="5867400" y="1981200"/>
            <a:ext cx="1143000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V="1">
            <a:off x="5867400" y="2514600"/>
            <a:ext cx="1143000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9" name="Line 39"/>
          <p:cNvSpPr>
            <a:spLocks noChangeShapeType="1"/>
          </p:cNvSpPr>
          <p:nvPr/>
        </p:nvSpPr>
        <p:spPr bwMode="auto">
          <a:xfrm>
            <a:off x="5867400" y="3581400"/>
            <a:ext cx="1143000" cy="1143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20" name="Line 40"/>
          <p:cNvSpPr>
            <a:spLocks noChangeShapeType="1"/>
          </p:cNvSpPr>
          <p:nvPr/>
        </p:nvSpPr>
        <p:spPr bwMode="auto">
          <a:xfrm flipV="1">
            <a:off x="5867400" y="3657600"/>
            <a:ext cx="1066800" cy="381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21" name="Line 41"/>
          <p:cNvSpPr>
            <a:spLocks noChangeShapeType="1"/>
          </p:cNvSpPr>
          <p:nvPr/>
        </p:nvSpPr>
        <p:spPr bwMode="auto">
          <a:xfrm flipV="1">
            <a:off x="5867400" y="4267200"/>
            <a:ext cx="1066800" cy="381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22" name="Line 42"/>
          <p:cNvSpPr>
            <a:spLocks noChangeShapeType="1"/>
          </p:cNvSpPr>
          <p:nvPr/>
        </p:nvSpPr>
        <p:spPr bwMode="auto">
          <a:xfrm>
            <a:off x="5867400" y="5181600"/>
            <a:ext cx="1143000" cy="1066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23" name="Line 43"/>
          <p:cNvSpPr>
            <a:spLocks noChangeShapeType="1"/>
          </p:cNvSpPr>
          <p:nvPr/>
        </p:nvSpPr>
        <p:spPr bwMode="auto">
          <a:xfrm flipV="1">
            <a:off x="5791200" y="5334000"/>
            <a:ext cx="1219200" cy="457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24" name="Line 44"/>
          <p:cNvSpPr>
            <a:spLocks noChangeShapeType="1"/>
          </p:cNvSpPr>
          <p:nvPr/>
        </p:nvSpPr>
        <p:spPr bwMode="auto">
          <a:xfrm flipV="1">
            <a:off x="5791200" y="5867400"/>
            <a:ext cx="1219200" cy="457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58" name="Picture 45" descr="Variados284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63000" y="304800"/>
            <a:ext cx="514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20"/>
                            </p:stCondLst>
                            <p:childTnLst>
                              <p:par>
                                <p:cTn id="13" presetID="3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220"/>
                            </p:stCondLst>
                            <p:childTnLst>
                              <p:par>
                                <p:cTn id="20" presetID="3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22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720"/>
                            </p:stCondLst>
                            <p:childTnLst>
                              <p:par>
                                <p:cTn id="27" presetID="3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72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220"/>
                            </p:stCondLst>
                            <p:childTnLst>
                              <p:par>
                                <p:cTn id="34" presetID="3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22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720"/>
                            </p:stCondLst>
                            <p:childTnLst>
                              <p:par>
                                <p:cTn id="41" presetID="3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72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220"/>
                            </p:stCondLst>
                            <p:childTnLst>
                              <p:par>
                                <p:cTn id="48" presetID="3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22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720"/>
                            </p:stCondLst>
                            <p:childTnLst>
                              <p:par>
                                <p:cTn id="55" presetID="3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172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2220"/>
                            </p:stCondLst>
                            <p:childTnLst>
                              <p:par>
                                <p:cTn id="62" presetID="3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322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3720"/>
                            </p:stCondLst>
                            <p:childTnLst>
                              <p:par>
                                <p:cTn id="69" presetID="3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6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6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2" grpId="0"/>
      <p:bldP spid="46116" grpId="0" animBg="1"/>
      <p:bldP spid="46117" grpId="0" animBg="1"/>
      <p:bldP spid="46118" grpId="0" animBg="1"/>
      <p:bldP spid="46119" grpId="0" animBg="1"/>
      <p:bldP spid="46120" grpId="0" animBg="1"/>
      <p:bldP spid="46121" grpId="0" animBg="1"/>
      <p:bldP spid="46122" grpId="0" animBg="1"/>
      <p:bldP spid="46123" grpId="0" animBg="1"/>
      <p:bldP spid="4612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752600" y="911557"/>
            <a:ext cx="6705600" cy="60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3200" dirty="0"/>
              <a:t>  </a:t>
            </a:r>
            <a:r>
              <a:rPr lang="en-US" sz="3200" dirty="0" err="1"/>
              <a:t>Nước</a:t>
            </a:r>
            <a:r>
              <a:rPr lang="en-US" sz="3200" dirty="0"/>
              <a:t> ta </a:t>
            </a:r>
            <a:r>
              <a:rPr lang="en-US" sz="3200" dirty="0" err="1"/>
              <a:t>bị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các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triều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đại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phong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kiến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phương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Bắc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/>
              <a:t>đô</a:t>
            </a:r>
            <a:r>
              <a:rPr lang="en-US" sz="3200" dirty="0"/>
              <a:t> </a:t>
            </a:r>
            <a:r>
              <a:rPr lang="en-US" sz="3200" dirty="0" err="1"/>
              <a:t>hộ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nghìn</a:t>
            </a:r>
            <a:r>
              <a:rPr lang="en-US" sz="3200" dirty="0"/>
              <a:t> </a:t>
            </a:r>
            <a:r>
              <a:rPr lang="en-US" sz="3200" dirty="0" err="1"/>
              <a:t>năm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endParaRPr lang="en-US" sz="3200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110000"/>
              </a:lnSpc>
            </a:pPr>
            <a:endParaRPr lang="en-US" sz="3200" dirty="0">
              <a:solidFill>
                <a:srgbClr val="0000CC"/>
              </a:solidFill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CC0000"/>
                </a:solidFill>
              </a:rPr>
              <a:t>Trong</a:t>
            </a:r>
            <a:r>
              <a:rPr lang="en-US" sz="3200" dirty="0">
                <a:solidFill>
                  <a:srgbClr val="CC0000"/>
                </a:solidFill>
              </a:rPr>
              <a:t> </a:t>
            </a:r>
            <a:r>
              <a:rPr lang="en-US" sz="3200" dirty="0" err="1">
                <a:solidFill>
                  <a:srgbClr val="CC0000"/>
                </a:solidFill>
              </a:rPr>
              <a:t>thời</a:t>
            </a:r>
            <a:r>
              <a:rPr lang="en-US" sz="3200" dirty="0">
                <a:solidFill>
                  <a:srgbClr val="CC0000"/>
                </a:solidFill>
              </a:rPr>
              <a:t> </a:t>
            </a:r>
            <a:r>
              <a:rPr lang="en-US" sz="3200" dirty="0" err="1">
                <a:solidFill>
                  <a:srgbClr val="CC0000"/>
                </a:solidFill>
              </a:rPr>
              <a:t>gian</a:t>
            </a:r>
            <a:r>
              <a:rPr lang="en-US" sz="3200" dirty="0">
                <a:solidFill>
                  <a:srgbClr val="CC0000"/>
                </a:solidFill>
              </a:rPr>
              <a:t> </a:t>
            </a:r>
            <a:r>
              <a:rPr lang="en-US" sz="3200" dirty="0" err="1">
                <a:solidFill>
                  <a:srgbClr val="CC0000"/>
                </a:solidFill>
              </a:rPr>
              <a:t>đó</a:t>
            </a:r>
            <a:r>
              <a:rPr lang="en-US" sz="3200" dirty="0">
                <a:solidFill>
                  <a:srgbClr val="CC0000"/>
                </a:solidFill>
              </a:rPr>
              <a:t> , </a:t>
            </a:r>
            <a:r>
              <a:rPr lang="en-US" sz="3200" dirty="0" err="1">
                <a:solidFill>
                  <a:srgbClr val="CC0000"/>
                </a:solidFill>
              </a:rPr>
              <a:t>mặc</a:t>
            </a:r>
            <a:r>
              <a:rPr lang="en-US" sz="3200" dirty="0">
                <a:solidFill>
                  <a:srgbClr val="CC0000"/>
                </a:solidFill>
              </a:rPr>
              <a:t> </a:t>
            </a:r>
            <a:r>
              <a:rPr lang="en-US" sz="3200" dirty="0" err="1">
                <a:solidFill>
                  <a:srgbClr val="CC0000"/>
                </a:solidFill>
              </a:rPr>
              <a:t>dù</a:t>
            </a:r>
            <a:r>
              <a:rPr lang="en-US" sz="3200" dirty="0">
                <a:solidFill>
                  <a:srgbClr val="CC0000"/>
                </a:solidFill>
              </a:rPr>
              <a:t> </a:t>
            </a:r>
            <a:r>
              <a:rPr lang="en-US" sz="3200" dirty="0" err="1">
                <a:solidFill>
                  <a:srgbClr val="CC0000"/>
                </a:solidFill>
              </a:rPr>
              <a:t>bị</a:t>
            </a:r>
            <a:r>
              <a:rPr lang="en-US" sz="3200" dirty="0">
                <a:solidFill>
                  <a:srgbClr val="CC0000"/>
                </a:solidFill>
              </a:rPr>
              <a:t> </a:t>
            </a:r>
            <a:r>
              <a:rPr lang="en-US" sz="3200" dirty="0" err="1">
                <a:solidFill>
                  <a:srgbClr val="CC0000"/>
                </a:solidFill>
              </a:rPr>
              <a:t>áp</a:t>
            </a:r>
            <a:r>
              <a:rPr lang="en-US" sz="3200" dirty="0">
                <a:solidFill>
                  <a:srgbClr val="CC0000"/>
                </a:solidFill>
              </a:rPr>
              <a:t> </a:t>
            </a:r>
            <a:r>
              <a:rPr lang="en-US" sz="3200" dirty="0" err="1">
                <a:solidFill>
                  <a:srgbClr val="CC0000"/>
                </a:solidFill>
              </a:rPr>
              <a:t>bức</a:t>
            </a:r>
            <a:r>
              <a:rPr lang="en-US" sz="3200" dirty="0">
                <a:solidFill>
                  <a:srgbClr val="CC0000"/>
                </a:solidFill>
              </a:rPr>
              <a:t> , </a:t>
            </a:r>
            <a:r>
              <a:rPr lang="en-US" sz="3200" dirty="0" err="1">
                <a:solidFill>
                  <a:srgbClr val="CC0000"/>
                </a:solidFill>
              </a:rPr>
              <a:t>bóc</a:t>
            </a:r>
            <a:r>
              <a:rPr lang="en-US" sz="3200" dirty="0">
                <a:solidFill>
                  <a:srgbClr val="CC0000"/>
                </a:solidFill>
              </a:rPr>
              <a:t> </a:t>
            </a:r>
            <a:r>
              <a:rPr lang="en-US" sz="3200" dirty="0" err="1">
                <a:solidFill>
                  <a:srgbClr val="CC0000"/>
                </a:solidFill>
              </a:rPr>
              <a:t>lột</a:t>
            </a:r>
            <a:r>
              <a:rPr lang="en-US" sz="3200" dirty="0">
                <a:solidFill>
                  <a:srgbClr val="CC0000"/>
                </a:solidFill>
              </a:rPr>
              <a:t> </a:t>
            </a:r>
            <a:r>
              <a:rPr lang="en-US" sz="3200" dirty="0" err="1">
                <a:solidFill>
                  <a:srgbClr val="CC0000"/>
                </a:solidFill>
              </a:rPr>
              <a:t>nặng</a:t>
            </a:r>
            <a:r>
              <a:rPr lang="en-US" sz="3200" dirty="0">
                <a:solidFill>
                  <a:srgbClr val="CC0000"/>
                </a:solidFill>
              </a:rPr>
              <a:t> </a:t>
            </a:r>
            <a:r>
              <a:rPr lang="en-US" sz="3200" dirty="0" err="1">
                <a:solidFill>
                  <a:srgbClr val="CC0000"/>
                </a:solidFill>
              </a:rPr>
              <a:t>nề</a:t>
            </a:r>
            <a:r>
              <a:rPr lang="en-US" sz="3200" dirty="0">
                <a:solidFill>
                  <a:srgbClr val="CC0000"/>
                </a:solidFill>
              </a:rPr>
              <a:t> , </a:t>
            </a:r>
            <a:r>
              <a:rPr lang="en-US" sz="3200" dirty="0" err="1">
                <a:solidFill>
                  <a:srgbClr val="CC0000"/>
                </a:solidFill>
              </a:rPr>
              <a:t>nhân</a:t>
            </a:r>
            <a:r>
              <a:rPr lang="en-US" sz="3200" dirty="0">
                <a:solidFill>
                  <a:srgbClr val="CC0000"/>
                </a:solidFill>
              </a:rPr>
              <a:t> </a:t>
            </a:r>
            <a:r>
              <a:rPr lang="en-US" sz="3200" dirty="0" err="1">
                <a:solidFill>
                  <a:srgbClr val="CC0000"/>
                </a:solidFill>
              </a:rPr>
              <a:t>dân</a:t>
            </a:r>
            <a:r>
              <a:rPr lang="en-US" sz="3200" dirty="0">
                <a:solidFill>
                  <a:srgbClr val="CC0000"/>
                </a:solidFill>
              </a:rPr>
              <a:t> ta </a:t>
            </a:r>
            <a:r>
              <a:rPr lang="en-US" sz="3200" dirty="0" err="1">
                <a:solidFill>
                  <a:srgbClr val="CC0000"/>
                </a:solidFill>
              </a:rPr>
              <a:t>vẫn</a:t>
            </a:r>
            <a:r>
              <a:rPr lang="en-US" sz="3200" dirty="0">
                <a:solidFill>
                  <a:srgbClr val="CC0000"/>
                </a:solidFill>
              </a:rPr>
              <a:t> </a:t>
            </a:r>
            <a:r>
              <a:rPr lang="en-US" sz="3200" dirty="0" err="1">
                <a:solidFill>
                  <a:srgbClr val="CC0000"/>
                </a:solidFill>
              </a:rPr>
              <a:t>không</a:t>
            </a:r>
            <a:r>
              <a:rPr lang="en-US" sz="3200" dirty="0">
                <a:solidFill>
                  <a:srgbClr val="CC0000"/>
                </a:solidFill>
              </a:rPr>
              <a:t> </a:t>
            </a:r>
            <a:r>
              <a:rPr lang="en-US" sz="3200" dirty="0" err="1">
                <a:solidFill>
                  <a:srgbClr val="CC0000"/>
                </a:solidFill>
              </a:rPr>
              <a:t>chịu</a:t>
            </a:r>
            <a:r>
              <a:rPr lang="en-US" sz="3200" dirty="0">
                <a:solidFill>
                  <a:srgbClr val="CC0000"/>
                </a:solidFill>
              </a:rPr>
              <a:t> </a:t>
            </a:r>
            <a:r>
              <a:rPr lang="en-US" sz="3200" dirty="0" err="1">
                <a:solidFill>
                  <a:srgbClr val="CC0000"/>
                </a:solidFill>
              </a:rPr>
              <a:t>khuất</a:t>
            </a:r>
            <a:r>
              <a:rPr lang="en-US" sz="3200" dirty="0">
                <a:solidFill>
                  <a:srgbClr val="CC0000"/>
                </a:solidFill>
              </a:rPr>
              <a:t> </a:t>
            </a:r>
            <a:r>
              <a:rPr lang="en-US" sz="3200" dirty="0" err="1">
                <a:solidFill>
                  <a:srgbClr val="CC0000"/>
                </a:solidFill>
              </a:rPr>
              <a:t>phục</a:t>
            </a:r>
            <a:r>
              <a:rPr lang="en-US" sz="3200" dirty="0">
                <a:solidFill>
                  <a:srgbClr val="CC0000"/>
                </a:solidFill>
              </a:rPr>
              <a:t> , </a:t>
            </a:r>
            <a:r>
              <a:rPr lang="en-US" sz="3200" dirty="0" err="1">
                <a:solidFill>
                  <a:srgbClr val="CC0000"/>
                </a:solidFill>
              </a:rPr>
              <a:t>không</a:t>
            </a:r>
            <a:r>
              <a:rPr lang="en-US" sz="3200" dirty="0">
                <a:solidFill>
                  <a:srgbClr val="CC0000"/>
                </a:solidFill>
              </a:rPr>
              <a:t> </a:t>
            </a:r>
            <a:r>
              <a:rPr lang="en-US" sz="3200" dirty="0" err="1">
                <a:solidFill>
                  <a:srgbClr val="CC0000"/>
                </a:solidFill>
              </a:rPr>
              <a:t>ngừng</a:t>
            </a:r>
            <a:r>
              <a:rPr lang="en-US" sz="3200" dirty="0">
                <a:solidFill>
                  <a:srgbClr val="CC0000"/>
                </a:solidFill>
              </a:rPr>
              <a:t> </a:t>
            </a:r>
            <a:r>
              <a:rPr lang="en-US" sz="3200" dirty="0" err="1">
                <a:solidFill>
                  <a:srgbClr val="CC0000"/>
                </a:solidFill>
              </a:rPr>
              <a:t>nổi</a:t>
            </a:r>
            <a:r>
              <a:rPr lang="en-US" sz="3200" dirty="0">
                <a:solidFill>
                  <a:srgbClr val="CC0000"/>
                </a:solidFill>
              </a:rPr>
              <a:t> </a:t>
            </a:r>
            <a:r>
              <a:rPr lang="en-US" sz="3200" dirty="0" err="1">
                <a:solidFill>
                  <a:srgbClr val="CC0000"/>
                </a:solidFill>
              </a:rPr>
              <a:t>dậy</a:t>
            </a:r>
            <a:r>
              <a:rPr lang="en-US" sz="3200" dirty="0">
                <a:solidFill>
                  <a:srgbClr val="CC0000"/>
                </a:solidFill>
              </a:rPr>
              <a:t> </a:t>
            </a:r>
            <a:r>
              <a:rPr lang="en-US" sz="3200" dirty="0" err="1">
                <a:solidFill>
                  <a:srgbClr val="CC0000"/>
                </a:solidFill>
              </a:rPr>
              <a:t>đấu</a:t>
            </a:r>
            <a:r>
              <a:rPr lang="en-US" sz="3200" dirty="0">
                <a:solidFill>
                  <a:srgbClr val="CC0000"/>
                </a:solidFill>
              </a:rPr>
              <a:t> </a:t>
            </a:r>
            <a:r>
              <a:rPr lang="en-US" sz="3200" dirty="0" err="1">
                <a:solidFill>
                  <a:srgbClr val="CC0000"/>
                </a:solidFill>
              </a:rPr>
              <a:t>tranh</a:t>
            </a:r>
            <a:r>
              <a:rPr lang="en-US" sz="3200" dirty="0">
                <a:solidFill>
                  <a:srgbClr val="CC0000"/>
                </a:solidFill>
              </a:rPr>
              <a:t> .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endParaRPr lang="en-US" sz="3200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110000"/>
              </a:lnSpc>
            </a:pPr>
            <a:endParaRPr lang="en-US" sz="3200" dirty="0">
              <a:solidFill>
                <a:srgbClr val="0000CC"/>
              </a:solidFill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3200" dirty="0" err="1">
                <a:solidFill>
                  <a:srgbClr val="0000CC"/>
                </a:solidFill>
              </a:rPr>
              <a:t>Bằng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/>
              <a:t>chiến</a:t>
            </a:r>
            <a:r>
              <a:rPr lang="en-US" sz="3200" dirty="0"/>
              <a:t> </a:t>
            </a:r>
            <a:r>
              <a:rPr lang="en-US" sz="3200" dirty="0" err="1"/>
              <a:t>thắng</a:t>
            </a:r>
            <a:r>
              <a:rPr lang="en-US" sz="3200" dirty="0"/>
              <a:t> </a:t>
            </a:r>
            <a:r>
              <a:rPr lang="en-US" sz="3200" dirty="0" err="1"/>
              <a:t>Bạch</a:t>
            </a:r>
            <a:r>
              <a:rPr lang="en-US" sz="3200" dirty="0"/>
              <a:t> </a:t>
            </a:r>
            <a:r>
              <a:rPr lang="en-US" sz="3200" dirty="0" err="1"/>
              <a:t>Đằng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vang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dội</a:t>
            </a:r>
            <a:r>
              <a:rPr lang="en-US" sz="3200" dirty="0">
                <a:solidFill>
                  <a:srgbClr val="0000CC"/>
                </a:solidFill>
              </a:rPr>
              <a:t> , </a:t>
            </a:r>
            <a:r>
              <a:rPr lang="en-US" sz="3200" dirty="0" err="1">
                <a:solidFill>
                  <a:srgbClr val="0000CC"/>
                </a:solidFill>
              </a:rPr>
              <a:t>nhân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dân</a:t>
            </a:r>
            <a:r>
              <a:rPr lang="en-US" sz="3200" dirty="0">
                <a:solidFill>
                  <a:srgbClr val="0000CC"/>
                </a:solidFill>
              </a:rPr>
              <a:t> ta </a:t>
            </a:r>
            <a:r>
              <a:rPr lang="en-US" sz="3200" dirty="0" err="1">
                <a:solidFill>
                  <a:srgbClr val="0000CC"/>
                </a:solidFill>
              </a:rPr>
              <a:t>đã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/>
              <a:t>giành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độc</a:t>
            </a:r>
            <a:r>
              <a:rPr lang="en-US" sz="3200" dirty="0"/>
              <a:t> </a:t>
            </a:r>
            <a:r>
              <a:rPr lang="en-US" sz="3200" dirty="0" err="1"/>
              <a:t>lập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hoàn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toàn</a:t>
            </a:r>
            <a:r>
              <a:rPr lang="en-US" sz="3200" dirty="0">
                <a:solidFill>
                  <a:srgbClr val="0000CC"/>
                </a:solidFill>
              </a:rPr>
              <a:t> . </a:t>
            </a:r>
          </a:p>
        </p:txBody>
      </p:sp>
      <p:sp>
        <p:nvSpPr>
          <p:cNvPr id="1945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53600" y="61722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3733800" y="0"/>
            <a:ext cx="4648200" cy="838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Ý SAU ĐÚNG HAY SAI ?  </a:t>
            </a: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9601200" y="1828800"/>
            <a:ext cx="1066800" cy="914400"/>
          </a:xfrm>
          <a:prstGeom prst="irregularSeal2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FFFF00"/>
                </a:solidFill>
              </a:rPr>
              <a:t>Đ</a:t>
            </a: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9601200" y="3352800"/>
            <a:ext cx="1066800" cy="914400"/>
          </a:xfrm>
          <a:prstGeom prst="irregularSeal2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FFFF00"/>
                </a:solidFill>
              </a:rPr>
              <a:t>Đ</a:t>
            </a: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9601200" y="4953000"/>
            <a:ext cx="1066800" cy="914400"/>
          </a:xfrm>
          <a:prstGeom prst="irregularSeal2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FFFF00"/>
                </a:solidFill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30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430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  <p:bldP spid="43015" grpId="0" animBg="1"/>
      <p:bldP spid="43016" grpId="0" animBg="1"/>
      <p:bldP spid="4301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1981199" y="1600202"/>
            <a:ext cx="8978537" cy="451321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marL="342900" indent="-342900" algn="ctr">
              <a:spcBef>
                <a:spcPct val="20000"/>
              </a:spcBef>
              <a:buFontTx/>
              <a:buChar char="•"/>
              <a:defRPr/>
            </a:pPr>
            <a:r>
              <a:rPr lang="vi-VN" sz="2400" kern="10" spc="1200" dirty="0">
                <a:ln w="28575" cap="flat" cmpd="sng">
                  <a:solidFill>
                    <a:srgbClr val="0000CC"/>
                  </a:solidFill>
                  <a:prstDash val="solid"/>
                  <a:round/>
                  <a:headEnd/>
                  <a:tailEnd/>
                </a:ln>
                <a:gradFill rotWithShape="1">
                  <a:gsLst>
                    <a:gs pos="0">
                      <a:srgbClr val="CC00CC"/>
                    </a:gs>
                    <a:gs pos="50000">
                      <a:srgbClr val="CC0000">
                        <a:alpha val="98000"/>
                      </a:srgbClr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  <a:ea typeface="Arial Unicode MS"/>
                <a:cs typeface="Arial Unicode MS"/>
              </a:rPr>
              <a:t>VỀ  NHÀ  CÁC BẠN  CẦN </a:t>
            </a:r>
          </a:p>
          <a:p>
            <a:pPr marL="342900" indent="-342900" algn="ctr">
              <a:spcBef>
                <a:spcPct val="20000"/>
              </a:spcBef>
              <a:buFontTx/>
              <a:buChar char="•"/>
              <a:defRPr/>
            </a:pPr>
            <a:r>
              <a:rPr lang="vi-VN" sz="2400" kern="10" spc="1200" dirty="0">
                <a:ln w="28575" cap="flat" cmpd="sng">
                  <a:solidFill>
                    <a:srgbClr val="0000CC"/>
                  </a:solidFill>
                  <a:prstDash val="solid"/>
                  <a:round/>
                  <a:headEnd/>
                  <a:tailEnd/>
                </a:ln>
                <a:gradFill rotWithShape="1">
                  <a:gsLst>
                    <a:gs pos="0">
                      <a:srgbClr val="CC00CC"/>
                    </a:gs>
                    <a:gs pos="50000">
                      <a:srgbClr val="CC0000">
                        <a:alpha val="98000"/>
                      </a:srgbClr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  <a:ea typeface="Arial Unicode MS"/>
                <a:cs typeface="Arial Unicode MS"/>
              </a:rPr>
              <a:t>GHI  NHỚ  CÁC  ĐIỀU  CẦN  BIẾT </a:t>
            </a:r>
          </a:p>
          <a:p>
            <a:pPr marL="342900" indent="-342900" algn="ctr">
              <a:spcBef>
                <a:spcPct val="20000"/>
              </a:spcBef>
              <a:buFontTx/>
              <a:buChar char="•"/>
              <a:defRPr/>
            </a:pPr>
            <a:r>
              <a:rPr lang="vi-VN" sz="2400" kern="10" spc="1200" dirty="0">
                <a:ln w="28575" cap="flat" cmpd="sng">
                  <a:solidFill>
                    <a:srgbClr val="0000CC"/>
                  </a:solidFill>
                  <a:prstDash val="solid"/>
                  <a:round/>
                  <a:headEnd/>
                  <a:tailEnd/>
                </a:ln>
                <a:gradFill rotWithShape="1">
                  <a:gsLst>
                    <a:gs pos="0">
                      <a:srgbClr val="CC00CC"/>
                    </a:gs>
                    <a:gs pos="50000">
                      <a:srgbClr val="CC0000">
                        <a:alpha val="98000"/>
                      </a:srgbClr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  <a:ea typeface="Arial Unicode MS"/>
                <a:cs typeface="Arial Unicode MS"/>
              </a:rPr>
              <a:t> CHUẨN  BỊ  TIẾT  SAU  :</a:t>
            </a:r>
          </a:p>
          <a:p>
            <a:pPr marL="342900" indent="-342900" algn="ctr">
              <a:spcBef>
                <a:spcPct val="20000"/>
              </a:spcBef>
              <a:buFontTx/>
              <a:buChar char="•"/>
              <a:defRPr/>
            </a:pPr>
            <a:r>
              <a:rPr lang="vi-VN" sz="2400" kern="10" spc="1200" dirty="0">
                <a:ln w="28575" cap="flat" cmpd="sng">
                  <a:solidFill>
                    <a:srgbClr val="0000CC"/>
                  </a:solidFill>
                  <a:prstDash val="solid"/>
                  <a:round/>
                  <a:headEnd/>
                  <a:tailEnd/>
                </a:ln>
                <a:gradFill rotWithShape="1">
                  <a:gsLst>
                    <a:gs pos="0">
                      <a:srgbClr val="CC00CC"/>
                    </a:gs>
                    <a:gs pos="50000">
                      <a:srgbClr val="CC0000">
                        <a:alpha val="98000"/>
                      </a:srgbClr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  <a:ea typeface="Arial Unicode MS"/>
                <a:cs typeface="Arial Unicode MS"/>
              </a:rPr>
              <a:t> KHỞI NGHĨA HAI BÀ TRƯNG </a:t>
            </a:r>
            <a:endParaRPr lang="en-US" sz="2400" kern="10" spc="1200" dirty="0">
              <a:ln w="28575" cap="flat" cmpd="sng">
                <a:solidFill>
                  <a:srgbClr val="0000CC"/>
                </a:solidFill>
                <a:prstDash val="solid"/>
                <a:round/>
                <a:headEnd/>
                <a:tailEnd/>
              </a:ln>
              <a:gradFill rotWithShape="1">
                <a:gsLst>
                  <a:gs pos="0">
                    <a:srgbClr val="CC00CC"/>
                  </a:gs>
                  <a:gs pos="50000">
                    <a:srgbClr val="CC0000">
                      <a:alpha val="98000"/>
                    </a:srgbClr>
                  </a:gs>
                  <a:gs pos="100000">
                    <a:srgbClr val="CC00CC"/>
                  </a:gs>
                </a:gsLst>
                <a:lin ang="5400000" scaled="1"/>
              </a:gradFill>
              <a:latin typeface="Arial"/>
              <a:ea typeface="Arial Unicode MS"/>
              <a:cs typeface="Arial Unicode MS"/>
            </a:endParaRPr>
          </a:p>
        </p:txBody>
      </p:sp>
      <p:pic>
        <p:nvPicPr>
          <p:cNvPr id="20483" name="Picture 4" descr="Pets 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12080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BABY  - KENNY 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7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4262" y="3382384"/>
            <a:ext cx="8296647" cy="1769423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1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Tạm</a:t>
            </a:r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1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biệt</a:t>
            </a:r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4A5</a:t>
            </a:r>
            <a:endParaRPr lang="en-US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6" name="Picture 24" descr="D:\Tây Úc\hih\raise-your-hand-clipart-4.jpg">
            <a:extLst>
              <a:ext uri="{FF2B5EF4-FFF2-40B4-BE49-F238E27FC236}">
                <a16:creationId xmlns:a16="http://schemas.microsoft.com/office/drawing/2014/main" id="{B92C57B1-6751-49A0-842C-054788DC0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2384"/>
            <a:ext cx="1973016" cy="347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600697" y="514287"/>
            <a:ext cx="7790212" cy="1193963"/>
            <a:chOff x="2256312" y="502412"/>
            <a:chExt cx="7790212" cy="11939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312" y="502412"/>
              <a:ext cx="3693226" cy="118298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49537" y="513389"/>
              <a:ext cx="4096987" cy="118298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959430" y="4346369"/>
            <a:ext cx="7683334" cy="2511631"/>
            <a:chOff x="2258414" y="4269045"/>
            <a:chExt cx="5410941" cy="180364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414" y="4269045"/>
              <a:ext cx="2705471" cy="180364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63885" y="4269045"/>
              <a:ext cx="2705470" cy="1803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786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0"/>
            <a:ext cx="34636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u="sng" dirty="0" err="1">
                <a:solidFill>
                  <a:schemeClr val="tx1">
                    <a:lumMod val="50000"/>
                  </a:schemeClr>
                </a:solidFill>
              </a:rPr>
              <a:t>Bài</a:t>
            </a:r>
            <a:r>
              <a:rPr lang="en-US" sz="3200" u="sng" dirty="0">
                <a:solidFill>
                  <a:schemeClr val="tx1">
                    <a:lumMod val="50000"/>
                  </a:schemeClr>
                </a:solidFill>
              </a:rPr>
              <a:t> 2/tr.29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Biểu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đồ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bên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nói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về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thóc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gia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đình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bác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Hà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đã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thu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hoạch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ba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năm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: 2000, 2001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2002.</a:t>
            </a:r>
          </a:p>
          <a:p>
            <a:pPr algn="just"/>
            <a:endParaRPr lang="en-US" sz="32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Dựa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vào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biểu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đồ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hãy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trả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lời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câu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hỏi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dưới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đây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</p:txBody>
      </p:sp>
      <p:pic>
        <p:nvPicPr>
          <p:cNvPr id="8194" name="Picture 2" descr="Giải Toán 4 trang 29 SGK, Giải bài tập trang 29 SGk Toán 4, bài 1, 2 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4629" y="0"/>
            <a:ext cx="8226425" cy="4870046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0" y="4948302"/>
            <a:ext cx="1203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a)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Năm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2002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gia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đình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bác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Hà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thu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hoạch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mấy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tấn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thóc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?</a:t>
            </a:r>
          </a:p>
          <a:p>
            <a:pPr algn="just"/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b)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Năm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2002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gia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đình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bác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Hà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thu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hoạch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nhiều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hơn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năm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2000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tạ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thóc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?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.loigiaihay.com/picture/2018/0702/b2-trang-29-toan-4-sg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4071" y="0"/>
            <a:ext cx="8007927" cy="376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78822"/>
            <a:ext cx="419792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a)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Năm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2002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gia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đình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bác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Hà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thu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hoạch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mấy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tấn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</a:rPr>
              <a:t>thóc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634836"/>
            <a:ext cx="421178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800" b="1" dirty="0">
                <a:solidFill>
                  <a:srgbClr val="FF0000"/>
                </a:solidFill>
              </a:rPr>
              <a:t>- </a:t>
            </a:r>
            <a:r>
              <a:rPr lang="vi-VN" altLang="en-US" sz="2800" b="1" dirty="0">
                <a:solidFill>
                  <a:srgbClr val="FF0000"/>
                </a:solidFill>
              </a:rPr>
              <a:t>Số thóc gia đình bác Hà thu hoạch năm 2002 là:</a:t>
            </a:r>
          </a:p>
          <a:p>
            <a:pPr algn="ctr" eaLnBrk="1" hangingPunct="1"/>
            <a:r>
              <a:rPr lang="vi-VN" altLang="en-US" sz="2800" b="1" dirty="0">
                <a:solidFill>
                  <a:srgbClr val="FF0000"/>
                </a:solidFill>
              </a:rPr>
              <a:t>10 x 5 = 50 </a:t>
            </a:r>
            <a:r>
              <a:rPr lang="en-US" altLang="en-US" sz="2800" b="1" dirty="0">
                <a:solidFill>
                  <a:srgbClr val="FF0000"/>
                </a:solidFill>
              </a:rPr>
              <a:t>(</a:t>
            </a:r>
            <a:r>
              <a:rPr lang="vi-VN" altLang="en-US" sz="2800" b="1" dirty="0">
                <a:solidFill>
                  <a:srgbClr val="FF0000"/>
                </a:solidFill>
              </a:rPr>
              <a:t>tạ</a:t>
            </a:r>
            <a:r>
              <a:rPr lang="en-US" altLang="en-US" sz="2800" b="1" dirty="0">
                <a:solidFill>
                  <a:srgbClr val="FF0000"/>
                </a:solidFill>
              </a:rPr>
              <a:t>)</a:t>
            </a:r>
          </a:p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</a:rPr>
              <a:t>50 </a:t>
            </a:r>
            <a:r>
              <a:rPr lang="en-US" altLang="en-US" sz="2800" b="1" dirty="0" err="1">
                <a:solidFill>
                  <a:srgbClr val="FF0000"/>
                </a:solidFill>
              </a:rPr>
              <a:t>tạ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</a:rPr>
              <a:t>= 5 tấn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86107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vi-VN" altLang="en-US" sz="2800" b="1" dirty="0">
                <a:solidFill>
                  <a:srgbClr val="FF0000"/>
                </a:solidFill>
              </a:rPr>
              <a:t>Số thóc gia đình bác Hà thu hoạch năm 2000 là: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364595"/>
            <a:ext cx="72597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vi-VN" altLang="en-US" sz="2800" b="1" dirty="0">
                <a:solidFill>
                  <a:srgbClr val="FF0000"/>
                </a:solidFill>
              </a:rPr>
              <a:t> 10 x 4 = 40 </a:t>
            </a:r>
            <a:r>
              <a:rPr lang="en-US" altLang="en-US" sz="2800" b="1" dirty="0">
                <a:solidFill>
                  <a:srgbClr val="FF0000"/>
                </a:solidFill>
              </a:rPr>
              <a:t>(</a:t>
            </a:r>
            <a:r>
              <a:rPr lang="vi-VN" altLang="en-US" sz="2800" b="1" dirty="0">
                <a:solidFill>
                  <a:srgbClr val="FF0000"/>
                </a:solidFill>
              </a:rPr>
              <a:t>tạ</a:t>
            </a:r>
            <a:r>
              <a:rPr lang="en-US" altLang="en-US" sz="2800" b="1" dirty="0">
                <a:solidFill>
                  <a:srgbClr val="FF0000"/>
                </a:solidFill>
              </a:rPr>
              <a:t>)</a:t>
            </a:r>
            <a:endParaRPr lang="vi-V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" y="5772726"/>
            <a:ext cx="112498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vi-VN" altLang="en-US" sz="2800" b="1" dirty="0">
                <a:solidFill>
                  <a:srgbClr val="FF0000"/>
                </a:solidFill>
              </a:rPr>
              <a:t>Năm 2002 gia đình bác Hà thu hoạch được nhiều hơn năm 2000 là</a:t>
            </a:r>
            <a:r>
              <a:rPr lang="en-US" altLang="en-US" sz="2800" b="1" dirty="0">
                <a:solidFill>
                  <a:srgbClr val="FF0000"/>
                </a:solidFill>
              </a:rPr>
              <a:t> :</a:t>
            </a:r>
            <a:r>
              <a:rPr lang="vi-VN" altLang="en-US" sz="2800" b="1" dirty="0">
                <a:solidFill>
                  <a:srgbClr val="FF0000"/>
                </a:solidFill>
              </a:rPr>
              <a:t> 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250125"/>
            <a:ext cx="73983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vi-VN" altLang="en-US" sz="2800" b="1" dirty="0">
                <a:solidFill>
                  <a:srgbClr val="FF0000"/>
                </a:solidFill>
              </a:rPr>
              <a:t>50 - 40 = 10 </a:t>
            </a:r>
            <a:r>
              <a:rPr lang="en-US" altLang="en-US" sz="2800" b="1" dirty="0">
                <a:solidFill>
                  <a:srgbClr val="FF0000"/>
                </a:solidFill>
              </a:rPr>
              <a:t>(</a:t>
            </a:r>
            <a:r>
              <a:rPr lang="en-US" altLang="en-US" sz="2800" b="1" dirty="0" err="1">
                <a:solidFill>
                  <a:srgbClr val="FF0000"/>
                </a:solidFill>
              </a:rPr>
              <a:t>tạ</a:t>
            </a:r>
            <a:r>
              <a:rPr lang="en-US" altLang="en-US" sz="2800" b="1" dirty="0">
                <a:solidFill>
                  <a:srgbClr val="FF0000"/>
                </a:solidFill>
              </a:rPr>
              <a:t>)</a:t>
            </a:r>
            <a:endParaRPr lang="vi-V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3877877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</a:rPr>
              <a:t>b) Năm 2002 gia đình bác Hà thu hoạch được nhiều hơn năm 2000 là bao nhiêu tạ thóc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en-US" altLang="en-US"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>
            <a:extLst>
              <a:ext uri="{FF2B5EF4-FFF2-40B4-BE49-F238E27FC236}">
                <a16:creationId xmlns:a16="http://schemas.microsoft.com/office/drawing/2014/main" id="{055640FB-7BE5-47D3-AC28-DB86288CB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834" y="456596"/>
            <a:ext cx="10001250" cy="49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6613" indent="-322263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57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86019" name="Text Box 4">
            <a:extLst>
              <a:ext uri="{FF2B5EF4-FFF2-40B4-BE49-F238E27FC236}">
                <a16:creationId xmlns:a16="http://schemas.microsoft.com/office/drawing/2014/main" id="{1BBAACFF-3725-41B8-9FFD-D0AEF9FEE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89" y="2819703"/>
            <a:ext cx="1501322" cy="49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6" rIns="97971" bIns="48986">
            <a:spAutoFit/>
          </a:bodyPr>
          <a:lstStyle>
            <a:lvl1pPr defTabSz="10287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6613" indent="-322263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571">
              <a:solidFill>
                <a:srgbClr val="000000"/>
              </a:solidFill>
              <a:latin typeface="VNI-Times" pitchFamily="2" charset="0"/>
            </a:endParaRPr>
          </a:p>
        </p:txBody>
      </p:sp>
      <p:pic>
        <p:nvPicPr>
          <p:cNvPr id="86020" name="Picture 7" descr="002">
            <a:extLst>
              <a:ext uri="{FF2B5EF4-FFF2-40B4-BE49-F238E27FC236}">
                <a16:creationId xmlns:a16="http://schemas.microsoft.com/office/drawing/2014/main" id="{EE4D6654-A1B1-465F-9638-BE48159F3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6324298"/>
            <a:ext cx="12001500" cy="60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9" descr="002">
            <a:extLst>
              <a:ext uri="{FF2B5EF4-FFF2-40B4-BE49-F238E27FC236}">
                <a16:creationId xmlns:a16="http://schemas.microsoft.com/office/drawing/2014/main" id="{ABEBC8EE-EFF6-4939-8B01-0DC0280BC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92" y="0"/>
            <a:ext cx="11002130" cy="68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10" descr="img3">
            <a:extLst>
              <a:ext uri="{FF2B5EF4-FFF2-40B4-BE49-F238E27FC236}">
                <a16:creationId xmlns:a16="http://schemas.microsoft.com/office/drawing/2014/main" id="{59E9F7D6-F7BA-4D66-A08C-04EEEA23F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0"/>
            <a:ext cx="1800679" cy="109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14" descr="floral">
            <a:extLst>
              <a:ext uri="{FF2B5EF4-FFF2-40B4-BE49-F238E27FC236}">
                <a16:creationId xmlns:a16="http://schemas.microsoft.com/office/drawing/2014/main" id="{E535FA19-E2F4-439E-950A-BE4478997B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8" y="5715000"/>
            <a:ext cx="1200452" cy="77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Picture 15" descr="floral">
            <a:extLst>
              <a:ext uri="{FF2B5EF4-FFF2-40B4-BE49-F238E27FC236}">
                <a16:creationId xmlns:a16="http://schemas.microsoft.com/office/drawing/2014/main" id="{8BF0F619-DAE0-4B0E-86A1-78923E974C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858" y="5639405"/>
            <a:ext cx="1201964" cy="77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5" name="Picture 16" descr="img3">
            <a:extLst>
              <a:ext uri="{FF2B5EF4-FFF2-40B4-BE49-F238E27FC236}">
                <a16:creationId xmlns:a16="http://schemas.microsoft.com/office/drawing/2014/main" id="{6D46F0C4-9A46-4FC9-8CD1-0450E814A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049" y="5715000"/>
            <a:ext cx="3400273" cy="7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6">
            <a:extLst>
              <a:ext uri="{FF2B5EF4-FFF2-40B4-BE49-F238E27FC236}">
                <a16:creationId xmlns:a16="http://schemas.microsoft.com/office/drawing/2014/main" id="{9F9BF8F6-C558-4521-87AC-CF7D7A497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4214" y="1715257"/>
            <a:ext cx="660248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71" tIns="48986" rIns="97971" bIns="48986" anchor="ctr"/>
          <a:lstStyle>
            <a:lvl1pPr defTabSz="10287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6613" indent="-322263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17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289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861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3375" indent="-257175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14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514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14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514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514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514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14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514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2905</Words>
  <Application>Microsoft Office PowerPoint</Application>
  <PresentationFormat>Widescreen</PresentationFormat>
  <Paragraphs>485</Paragraphs>
  <Slides>67</Slides>
  <Notes>9</Notes>
  <HiddenSlides>0</HiddenSlides>
  <MMClips>2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86" baseType="lpstr">
      <vt:lpstr>宋体</vt:lpstr>
      <vt:lpstr>.VnArial NarrowH</vt:lpstr>
      <vt:lpstr>.VnCentury Schoolbook</vt:lpstr>
      <vt:lpstr>.VnTime</vt:lpstr>
      <vt:lpstr>Arial</vt:lpstr>
      <vt:lpstr>Arial Unicode MS</vt:lpstr>
      <vt:lpstr>Calibri</vt:lpstr>
      <vt:lpstr>Calibri Light</vt:lpstr>
      <vt:lpstr>等线</vt:lpstr>
      <vt:lpstr>HP001 4 hàng</vt:lpstr>
      <vt:lpstr>Times New Roman</vt:lpstr>
      <vt:lpstr>VNI-Heather</vt:lpstr>
      <vt:lpstr>VNI-Helve-Condense</vt:lpstr>
      <vt:lpstr>VNI-Times</vt:lpstr>
      <vt:lpstr>Wingdings</vt:lpstr>
      <vt:lpstr>Office Theme</vt:lpstr>
      <vt:lpstr>1_Office Theme</vt:lpstr>
      <vt:lpstr>Chart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Nối tên các cuộc khởi nghĩa  với thời điểm thích hợp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Example</cp:lastModifiedBy>
  <cp:revision>19</cp:revision>
  <dcterms:created xsi:type="dcterms:W3CDTF">2021-09-26T03:38:43Z</dcterms:created>
  <dcterms:modified xsi:type="dcterms:W3CDTF">2021-10-04T14:58:33Z</dcterms:modified>
</cp:coreProperties>
</file>